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Glacial Indifference Bold" panose="020B0604020202020204" charset="0"/>
      <p:regular r:id="rId13"/>
    </p:embeddedFont>
    <p:embeddedFont>
      <p:font typeface="Glacial Indifference" panose="020B0604020202020204" charset="0"/>
      <p:regular r:id="rId14"/>
    </p:embeddedFont>
    <p:embeddedFont>
      <p:font typeface="Montserrat Ultra-Bold Italics" panose="020B0604020202020204" charset="0"/>
      <p:regular r:id="rId15"/>
    </p:embeddedFont>
    <p:embeddedFont>
      <p:font typeface="Montserrat Ultra-Bold" panose="020B0604020202020204" charset="0"/>
      <p:regular r:id="rId16"/>
    </p:embeddedFont>
    <p:embeddedFont>
      <p:font typeface="Montserrat" panose="020B0604020202020204" charset="0"/>
      <p:regular r:id="rId17"/>
    </p:embeddedFont>
    <p:embeddedFont>
      <p:font typeface="Montserrat Bold" panose="020B0604020202020204" charset="0"/>
      <p:regular r:id="rId18"/>
    </p:embeddedFont>
    <p:embeddedFont>
      <p:font typeface="Montserrat Italic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104" y="-5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D5BF6-59D0-409E-AEC3-876822AA3614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8E2F9-8671-4F97-BB90-2E296BEA9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4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8E2F9-8671-4F97-BB90-2E296BEA95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5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svg"/><Relationship Id="rId7" Type="http://schemas.openxmlformats.org/officeDocument/2006/relationships/image" Target="../media/image3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svg"/><Relationship Id="rId10" Type="http://schemas.openxmlformats.org/officeDocument/2006/relationships/image" Target="../media/image29.jpeg"/><Relationship Id="rId4" Type="http://schemas.openxmlformats.org/officeDocument/2006/relationships/image" Target="../media/image26.pn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3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22808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66" b="-13466"/>
            </a:stretch>
          </a:blipFill>
        </p:spPr>
      </p:sp>
      <p:sp>
        <p:nvSpPr>
          <p:cNvPr id="3" name="AutoShape 3"/>
          <p:cNvSpPr/>
          <p:nvPr/>
        </p:nvSpPr>
        <p:spPr>
          <a:xfrm rot="-7020778">
            <a:off x="-6151079" y="410766"/>
            <a:ext cx="16230600" cy="11006058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4" name="AutoShape 4"/>
          <p:cNvSpPr/>
          <p:nvPr/>
        </p:nvSpPr>
        <p:spPr>
          <a:xfrm rot="-7020778">
            <a:off x="-7698641" y="555390"/>
            <a:ext cx="16230600" cy="10807152"/>
          </a:xfrm>
          <a:prstGeom prst="rect">
            <a:avLst/>
          </a:prstGeom>
          <a:solidFill>
            <a:srgbClr val="263F6B"/>
          </a:solidFill>
        </p:spPr>
      </p:sp>
      <p:sp>
        <p:nvSpPr>
          <p:cNvPr id="5" name="Freeform 5"/>
          <p:cNvSpPr/>
          <p:nvPr/>
        </p:nvSpPr>
        <p:spPr>
          <a:xfrm>
            <a:off x="253625" y="301018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9" y="0"/>
                </a:lnTo>
                <a:lnTo>
                  <a:pt x="1783059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67771" y="9744331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-1536273" y="4580698"/>
            <a:ext cx="524423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-2298994" y="9582841"/>
            <a:ext cx="900577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3516288" y="3712270"/>
            <a:ext cx="572018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3066191" y="2823187"/>
            <a:ext cx="93093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628699" y="2392260"/>
            <a:ext cx="129153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628699" y="850450"/>
            <a:ext cx="3597299" cy="3102670"/>
          </a:xfrm>
          <a:custGeom>
            <a:avLst/>
            <a:gdLst/>
            <a:ahLst/>
            <a:cxnLst/>
            <a:rect l="l" t="t" r="r" b="b"/>
            <a:pathLst>
              <a:path w="3597299" h="3102670">
                <a:moveTo>
                  <a:pt x="0" y="0"/>
                </a:moveTo>
                <a:lnTo>
                  <a:pt x="3597299" y="0"/>
                </a:lnTo>
                <a:lnTo>
                  <a:pt x="3597299" y="3102670"/>
                </a:lnTo>
                <a:lnTo>
                  <a:pt x="0" y="310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53625" y="5357736"/>
            <a:ext cx="10799778" cy="379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9"/>
              </a:lnSpc>
            </a:pPr>
            <a:r>
              <a:rPr lang="en-US" sz="10887" spc="-642">
                <a:solidFill>
                  <a:srgbClr val="FFFFFF"/>
                </a:solidFill>
                <a:latin typeface="Montserrat Ultra-Bold Italics"/>
              </a:rPr>
              <a:t>AIRCRAFT CARRIER EMBARK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34514" y="505675"/>
            <a:ext cx="4024786" cy="375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14"/>
              </a:lnSpc>
            </a:pPr>
            <a:r>
              <a:rPr lang="en-US" sz="2871" spc="57">
                <a:solidFill>
                  <a:srgbClr val="263F6B"/>
                </a:solidFill>
                <a:latin typeface="Montserrat Italics"/>
              </a:rPr>
              <a:t>YOUR NAME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030685" y="4465219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AutoShape 3"/>
          <p:cNvSpPr/>
          <p:nvPr/>
        </p:nvSpPr>
        <p:spPr>
          <a:xfrm rot="-8231889">
            <a:off x="-10501022" y="7176606"/>
            <a:ext cx="16230600" cy="9287575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4" name="AutoShape 4"/>
          <p:cNvSpPr/>
          <p:nvPr/>
        </p:nvSpPr>
        <p:spPr>
          <a:xfrm rot="-8231889">
            <a:off x="-10919141" y="7588060"/>
            <a:ext cx="16230600" cy="9229914"/>
          </a:xfrm>
          <a:prstGeom prst="rect">
            <a:avLst/>
          </a:prstGeom>
          <a:solidFill>
            <a:srgbClr val="263F6B"/>
          </a:solidFill>
        </p:spPr>
      </p:sp>
      <p:sp>
        <p:nvSpPr>
          <p:cNvPr id="5" name="Freeform 5"/>
          <p:cNvSpPr/>
          <p:nvPr/>
        </p:nvSpPr>
        <p:spPr>
          <a:xfrm>
            <a:off x="1028700" y="304148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09592" y="-751570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730039" y="1733723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5" y="0"/>
                </a:lnTo>
                <a:lnTo>
                  <a:pt x="2556815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42770" y="3022235"/>
            <a:ext cx="5143351" cy="1697235"/>
            <a:chOff x="0" y="0"/>
            <a:chExt cx="1792889" cy="5916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92889" cy="591629"/>
            </a:xfrm>
            <a:custGeom>
              <a:avLst/>
              <a:gdLst/>
              <a:ahLst/>
              <a:cxnLst/>
              <a:rect l="l" t="t" r="r" b="b"/>
              <a:pathLst>
                <a:path w="1792889" h="591629">
                  <a:moveTo>
                    <a:pt x="0" y="0"/>
                  </a:moveTo>
                  <a:lnTo>
                    <a:pt x="1792889" y="0"/>
                  </a:lnTo>
                  <a:lnTo>
                    <a:pt x="1792889" y="591629"/>
                  </a:lnTo>
                  <a:lnTo>
                    <a:pt x="0" y="591629"/>
                  </a:lnTo>
                  <a:close/>
                </a:path>
              </a:pathLst>
            </a:custGeom>
            <a:solidFill>
              <a:srgbClr val="C7CCD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792889" cy="620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US" sz="1699" spc="173" dirty="0" smtClean="0">
                  <a:solidFill>
                    <a:srgbClr val="183458"/>
                  </a:solidFill>
                  <a:latin typeface="Glacial Indifference Bold"/>
                </a:rPr>
                <a:t>CNAP </a:t>
              </a:r>
              <a:r>
                <a:rPr lang="en-US" sz="1699" spc="173" dirty="0">
                  <a:solidFill>
                    <a:srgbClr val="183458"/>
                  </a:solidFill>
                  <a:latin typeface="Glacial Indifference Bold"/>
                </a:rPr>
                <a:t>PAO </a:t>
              </a:r>
            </a:p>
            <a:p>
              <a:pPr algn="ctr">
                <a:lnSpc>
                  <a:spcPts val="2379"/>
                </a:lnSpc>
              </a:pPr>
              <a:r>
                <a:rPr lang="en-US" sz="1699" spc="173" dirty="0">
                  <a:solidFill>
                    <a:srgbClr val="183458"/>
                  </a:solidFill>
                  <a:latin typeface="Glacial Indifference"/>
                </a:rPr>
                <a:t>CDR Beth Teach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 spc="163" dirty="0">
                  <a:solidFill>
                    <a:srgbClr val="183458"/>
                  </a:solidFill>
                  <a:latin typeface="Glacial Indifference"/>
                </a:rPr>
                <a:t>(619) 767-1625</a:t>
              </a:r>
            </a:p>
            <a:p>
              <a:pPr algn="ctr">
                <a:lnSpc>
                  <a:spcPts val="2099"/>
                </a:lnSpc>
              </a:pPr>
              <a:r>
                <a:rPr lang="en-US" sz="1499" spc="152" dirty="0">
                  <a:solidFill>
                    <a:srgbClr val="183458"/>
                  </a:solidFill>
                  <a:latin typeface="Glacial Indifference"/>
                </a:rPr>
                <a:t>Beth.a.teach.mil@us.navy.mil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42770" y="5005220"/>
            <a:ext cx="5143351" cy="1693696"/>
            <a:chOff x="0" y="0"/>
            <a:chExt cx="1792889" cy="5903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92889" cy="590395"/>
            </a:xfrm>
            <a:custGeom>
              <a:avLst/>
              <a:gdLst/>
              <a:ahLst/>
              <a:cxnLst/>
              <a:rect l="l" t="t" r="r" b="b"/>
              <a:pathLst>
                <a:path w="1792889" h="590395">
                  <a:moveTo>
                    <a:pt x="0" y="0"/>
                  </a:moveTo>
                  <a:lnTo>
                    <a:pt x="1792889" y="0"/>
                  </a:lnTo>
                  <a:lnTo>
                    <a:pt x="1792889" y="590395"/>
                  </a:lnTo>
                  <a:lnTo>
                    <a:pt x="0" y="590395"/>
                  </a:lnTo>
                  <a:close/>
                </a:path>
              </a:pathLst>
            </a:custGeom>
            <a:solidFill>
              <a:srgbClr val="C7CCD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92889" cy="618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US" sz="1699" spc="173" dirty="0" smtClean="0">
                  <a:solidFill>
                    <a:srgbClr val="183458"/>
                  </a:solidFill>
                  <a:latin typeface="Glacial Indifference Bold"/>
                </a:rPr>
                <a:t>CNAP </a:t>
              </a:r>
              <a:r>
                <a:rPr lang="en-US" sz="1699" spc="173" dirty="0">
                  <a:solidFill>
                    <a:srgbClr val="183458"/>
                  </a:solidFill>
                  <a:latin typeface="Glacial Indifference Bold"/>
                </a:rPr>
                <a:t>APAO </a:t>
              </a:r>
            </a:p>
            <a:p>
              <a:pPr algn="ctr">
                <a:lnSpc>
                  <a:spcPts val="2379"/>
                </a:lnSpc>
              </a:pPr>
              <a:r>
                <a:rPr lang="en-US" sz="1699" spc="173" dirty="0">
                  <a:solidFill>
                    <a:srgbClr val="183458"/>
                  </a:solidFill>
                  <a:latin typeface="Glacial Indifference"/>
                </a:rPr>
                <a:t>LTJG Gabe Wahl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 spc="163" dirty="0">
                  <a:solidFill>
                    <a:srgbClr val="183458"/>
                  </a:solidFill>
                  <a:latin typeface="Glacial Indifference"/>
                </a:rPr>
                <a:t>(619) 545-4779</a:t>
              </a:r>
            </a:p>
            <a:p>
              <a:pPr algn="ctr">
                <a:lnSpc>
                  <a:spcPts val="2099"/>
                </a:lnSpc>
              </a:pPr>
              <a:r>
                <a:rPr lang="en-US" sz="1499" spc="152" dirty="0">
                  <a:solidFill>
                    <a:srgbClr val="183458"/>
                  </a:solidFill>
                  <a:latin typeface="Glacial Indifference"/>
                </a:rPr>
                <a:t>Gabriel.j.wahl.mil@us.navy.mil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03892" y="3022235"/>
            <a:ext cx="3685975" cy="6236804"/>
            <a:chOff x="0" y="0"/>
            <a:chExt cx="1284871" cy="21740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84871" cy="2174049"/>
            </a:xfrm>
            <a:custGeom>
              <a:avLst/>
              <a:gdLst/>
              <a:ahLst/>
              <a:cxnLst/>
              <a:rect l="l" t="t" r="r" b="b"/>
              <a:pathLst>
                <a:path w="1284871" h="2174049">
                  <a:moveTo>
                    <a:pt x="0" y="0"/>
                  </a:moveTo>
                  <a:lnTo>
                    <a:pt x="1284871" y="0"/>
                  </a:lnTo>
                  <a:lnTo>
                    <a:pt x="1284871" y="2174049"/>
                  </a:lnTo>
                  <a:lnTo>
                    <a:pt x="0" y="2174049"/>
                  </a:lnTo>
                  <a:close/>
                </a:path>
              </a:pathLst>
            </a:custGeom>
            <a:solidFill>
              <a:srgbClr val="1834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33350"/>
              <a:ext cx="1284871" cy="2307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endParaRPr/>
            </a:p>
            <a:p>
              <a:pPr algn="ctr">
                <a:lnSpc>
                  <a:spcPts val="4419"/>
                </a:lnSpc>
              </a:pPr>
              <a:endParaRPr/>
            </a:p>
            <a:p>
              <a:pPr algn="ctr">
                <a:lnSpc>
                  <a:spcPts val="4419"/>
                </a:lnSpc>
              </a:pPr>
              <a:endParaRPr/>
            </a:p>
            <a:p>
              <a:pPr algn="ctr">
                <a:lnSpc>
                  <a:spcPts val="4079"/>
                </a:lnSpc>
              </a:pPr>
              <a:r>
                <a:rPr lang="en-US" sz="2400" spc="244">
                  <a:solidFill>
                    <a:srgbClr val="FFFFFF"/>
                  </a:solidFill>
                  <a:latin typeface="Glacial Indifference Bold"/>
                </a:rPr>
                <a:t>@U.S. Naval Air Forces</a:t>
              </a:r>
            </a:p>
            <a:p>
              <a:pPr algn="ctr">
                <a:lnSpc>
                  <a:spcPts val="4079"/>
                </a:lnSpc>
              </a:pPr>
              <a:endParaRPr lang="en-US" sz="2400" spc="244">
                <a:solidFill>
                  <a:srgbClr val="FFFFFF"/>
                </a:solidFill>
                <a:latin typeface="Glacial Indifference Bold"/>
              </a:endParaRPr>
            </a:p>
            <a:p>
              <a:pPr algn="ctr">
                <a:lnSpc>
                  <a:spcPts val="4079"/>
                </a:lnSpc>
              </a:pPr>
              <a:endParaRPr lang="en-US" sz="2400" spc="244">
                <a:solidFill>
                  <a:srgbClr val="FFFFFF"/>
                </a:solidFill>
                <a:latin typeface="Glacial Indifference Bold"/>
              </a:endParaRPr>
            </a:p>
            <a:p>
              <a:pPr algn="ctr">
                <a:lnSpc>
                  <a:spcPts val="4079"/>
                </a:lnSpc>
              </a:pPr>
              <a:r>
                <a:rPr lang="en-US" sz="2400" spc="244">
                  <a:solidFill>
                    <a:srgbClr val="FFFFFF"/>
                  </a:solidFill>
                  <a:latin typeface="Glacial Indifference Bold"/>
                </a:rPr>
                <a:t>@usnavalairforces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86458" y="3732692"/>
            <a:ext cx="3123451" cy="789011"/>
            <a:chOff x="0" y="0"/>
            <a:chExt cx="822637" cy="2078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22637" cy="207805"/>
            </a:xfrm>
            <a:custGeom>
              <a:avLst/>
              <a:gdLst/>
              <a:ahLst/>
              <a:cxnLst/>
              <a:rect l="l" t="t" r="r" b="b"/>
              <a:pathLst>
                <a:path w="822637" h="207805">
                  <a:moveTo>
                    <a:pt x="0" y="0"/>
                  </a:moveTo>
                  <a:lnTo>
                    <a:pt x="822637" y="0"/>
                  </a:lnTo>
                  <a:lnTo>
                    <a:pt x="822637" y="207805"/>
                  </a:lnTo>
                  <a:lnTo>
                    <a:pt x="0" y="207805"/>
                  </a:lnTo>
                  <a:close/>
                </a:path>
              </a:pathLst>
            </a:custGeom>
            <a:solidFill>
              <a:srgbClr val="263F6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22637" cy="245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u="sng" spc="49">
                  <a:solidFill>
                    <a:srgbClr val="E4A70E"/>
                  </a:solidFill>
                  <a:latin typeface="Montserrat Bold"/>
                </a:rPr>
                <a:t>SOCIAL MEDIA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7912993" y="6841073"/>
            <a:ext cx="870380" cy="870380"/>
          </a:xfrm>
          <a:custGeom>
            <a:avLst/>
            <a:gdLst/>
            <a:ahLst/>
            <a:cxnLst/>
            <a:rect l="l" t="t" r="r" b="b"/>
            <a:pathLst>
              <a:path w="870380" h="870380">
                <a:moveTo>
                  <a:pt x="0" y="0"/>
                </a:moveTo>
                <a:lnTo>
                  <a:pt x="870380" y="0"/>
                </a:lnTo>
                <a:lnTo>
                  <a:pt x="870380" y="870380"/>
                </a:lnTo>
                <a:lnTo>
                  <a:pt x="0" y="870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31295" y="4728128"/>
            <a:ext cx="833776" cy="830744"/>
          </a:xfrm>
          <a:custGeom>
            <a:avLst/>
            <a:gdLst/>
            <a:ahLst/>
            <a:cxnLst/>
            <a:rect l="l" t="t" r="r" b="b"/>
            <a:pathLst>
              <a:path w="833776" h="830744">
                <a:moveTo>
                  <a:pt x="0" y="0"/>
                </a:moveTo>
                <a:lnTo>
                  <a:pt x="833776" y="0"/>
                </a:lnTo>
                <a:lnTo>
                  <a:pt x="833776" y="830744"/>
                </a:lnTo>
                <a:lnTo>
                  <a:pt x="0" y="830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42770" y="6984666"/>
            <a:ext cx="5143351" cy="1698651"/>
            <a:chOff x="0" y="0"/>
            <a:chExt cx="1792889" cy="59212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92889" cy="592122"/>
            </a:xfrm>
            <a:custGeom>
              <a:avLst/>
              <a:gdLst/>
              <a:ahLst/>
              <a:cxnLst/>
              <a:rect l="l" t="t" r="r" b="b"/>
              <a:pathLst>
                <a:path w="1792889" h="592122">
                  <a:moveTo>
                    <a:pt x="0" y="0"/>
                  </a:moveTo>
                  <a:lnTo>
                    <a:pt x="1792889" y="0"/>
                  </a:lnTo>
                  <a:lnTo>
                    <a:pt x="1792889" y="592122"/>
                  </a:lnTo>
                  <a:lnTo>
                    <a:pt x="0" y="592122"/>
                  </a:lnTo>
                  <a:close/>
                </a:path>
              </a:pathLst>
            </a:custGeom>
            <a:solidFill>
              <a:srgbClr val="C7CCD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792889" cy="620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US" sz="1699" spc="173" dirty="0" smtClean="0">
                  <a:solidFill>
                    <a:srgbClr val="183458"/>
                  </a:solidFill>
                  <a:latin typeface="Glacial Indifference Bold"/>
                </a:rPr>
                <a:t>CNAP </a:t>
              </a:r>
              <a:r>
                <a:rPr lang="en-US" sz="1699" spc="173" dirty="0">
                  <a:solidFill>
                    <a:srgbClr val="183458"/>
                  </a:solidFill>
                  <a:latin typeface="Glacial Indifference Bold"/>
                </a:rPr>
                <a:t>DEPUTY PAO </a:t>
              </a:r>
            </a:p>
            <a:p>
              <a:pPr algn="ctr">
                <a:lnSpc>
                  <a:spcPts val="2379"/>
                </a:lnSpc>
              </a:pPr>
              <a:r>
                <a:rPr lang="en-US" sz="1699" spc="173" dirty="0">
                  <a:solidFill>
                    <a:srgbClr val="183458"/>
                  </a:solidFill>
                  <a:latin typeface="Glacial Indifference"/>
                </a:rPr>
                <a:t>MR. STEVE FIEBING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 spc="163" dirty="0">
                  <a:solidFill>
                    <a:srgbClr val="183458"/>
                  </a:solidFill>
                  <a:latin typeface="Glacial Indifference"/>
                </a:rPr>
                <a:t>(619) 767-1622</a:t>
              </a:r>
            </a:p>
            <a:p>
              <a:pPr algn="ctr">
                <a:lnSpc>
                  <a:spcPts val="2099"/>
                </a:lnSpc>
              </a:pPr>
              <a:r>
                <a:rPr lang="en-US" sz="1499" spc="152" dirty="0">
                  <a:solidFill>
                    <a:srgbClr val="183458"/>
                  </a:solidFill>
                  <a:latin typeface="Glacial Indifference"/>
                </a:rPr>
                <a:t>steven.j.fiebing.civ@us.navy.mil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948039" y="4728128"/>
            <a:ext cx="6841008" cy="6841008"/>
            <a:chOff x="77892" y="-17527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77892" y="-1752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30000" r="-30000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1028700" y="910731"/>
            <a:ext cx="8881209" cy="182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2"/>
              </a:lnSpc>
            </a:pPr>
            <a:r>
              <a:rPr lang="en-US" sz="7196" spc="-424" dirty="0">
                <a:solidFill>
                  <a:srgbClr val="263F6B"/>
                </a:solidFill>
                <a:latin typeface="Montserrat Ultra-Bold Italics"/>
              </a:rPr>
              <a:t>Naval Air Forces Points of Contact</a:t>
            </a:r>
            <a:endParaRPr lang="en-US" sz="7196" spc="-424" dirty="0">
              <a:solidFill>
                <a:srgbClr val="263F6B"/>
              </a:solidFill>
              <a:latin typeface="Montserrat Ultra-Bold Italics"/>
            </a:endParaRPr>
          </a:p>
        </p:txBody>
      </p:sp>
      <p:grpSp>
        <p:nvGrpSpPr>
          <p:cNvPr id="28" name="Group 8"/>
          <p:cNvGrpSpPr/>
          <p:nvPr/>
        </p:nvGrpSpPr>
        <p:grpSpPr>
          <a:xfrm>
            <a:off x="10412032" y="3022235"/>
            <a:ext cx="5143351" cy="1697235"/>
            <a:chOff x="0" y="0"/>
            <a:chExt cx="1792889" cy="591629"/>
          </a:xfrm>
        </p:grpSpPr>
        <p:sp>
          <p:nvSpPr>
            <p:cNvPr id="29" name="Freeform 9"/>
            <p:cNvSpPr/>
            <p:nvPr/>
          </p:nvSpPr>
          <p:spPr>
            <a:xfrm>
              <a:off x="0" y="0"/>
              <a:ext cx="1792889" cy="591629"/>
            </a:xfrm>
            <a:custGeom>
              <a:avLst/>
              <a:gdLst/>
              <a:ahLst/>
              <a:cxnLst/>
              <a:rect l="l" t="t" r="r" b="b"/>
              <a:pathLst>
                <a:path w="1792889" h="591629">
                  <a:moveTo>
                    <a:pt x="0" y="0"/>
                  </a:moveTo>
                  <a:lnTo>
                    <a:pt x="1792889" y="0"/>
                  </a:lnTo>
                  <a:lnTo>
                    <a:pt x="1792889" y="591629"/>
                  </a:lnTo>
                  <a:lnTo>
                    <a:pt x="0" y="591629"/>
                  </a:lnTo>
                  <a:close/>
                </a:path>
              </a:pathLst>
            </a:custGeom>
            <a:solidFill>
              <a:srgbClr val="C7CCD0"/>
            </a:solidFill>
          </p:spPr>
        </p:sp>
        <p:sp>
          <p:nvSpPr>
            <p:cNvPr id="30" name="TextBox 10"/>
            <p:cNvSpPr txBox="1"/>
            <p:nvPr/>
          </p:nvSpPr>
          <p:spPr>
            <a:xfrm>
              <a:off x="0" y="-28575"/>
              <a:ext cx="1792889" cy="620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US" sz="1699" spc="173" dirty="0" smtClean="0">
                  <a:solidFill>
                    <a:srgbClr val="183458"/>
                  </a:solidFill>
                  <a:latin typeface="Glacial Indifference Bold"/>
                </a:rPr>
                <a:t>CNAL </a:t>
              </a:r>
              <a:r>
                <a:rPr lang="en-US" sz="1699" spc="173" dirty="0">
                  <a:solidFill>
                    <a:srgbClr val="183458"/>
                  </a:solidFill>
                  <a:latin typeface="Glacial Indifference Bold"/>
                </a:rPr>
                <a:t>PAO </a:t>
              </a:r>
            </a:p>
            <a:p>
              <a:pPr algn="ctr">
                <a:lnSpc>
                  <a:spcPts val="2379"/>
                </a:lnSpc>
              </a:pPr>
              <a:r>
                <a:rPr lang="en-US" sz="1699" spc="173" dirty="0">
                  <a:solidFill>
                    <a:srgbClr val="183458"/>
                  </a:solidFill>
                  <a:latin typeface="Glacial Indifference"/>
                </a:rPr>
                <a:t>LCDR </a:t>
              </a:r>
              <a:r>
                <a:rPr lang="en-US" sz="1699" spc="173" dirty="0" smtClean="0">
                  <a:solidFill>
                    <a:srgbClr val="183458"/>
                  </a:solidFill>
                  <a:latin typeface="Glacial Indifference"/>
                </a:rPr>
                <a:t>Dawn </a:t>
              </a:r>
              <a:r>
                <a:rPr lang="en-US" sz="1699" spc="173" dirty="0" err="1" smtClean="0">
                  <a:solidFill>
                    <a:srgbClr val="183458"/>
                  </a:solidFill>
                  <a:latin typeface="Glacial Indifference"/>
                </a:rPr>
                <a:t>Stankus</a:t>
              </a:r>
              <a:endParaRPr lang="en-US" sz="1699" spc="173" dirty="0" smtClean="0">
                <a:solidFill>
                  <a:srgbClr val="183458"/>
                </a:solidFill>
                <a:latin typeface="Glacial Indifference"/>
              </a:endParaRPr>
            </a:p>
            <a:p>
              <a:pPr algn="ctr">
                <a:lnSpc>
                  <a:spcPts val="2379"/>
                </a:lnSpc>
              </a:pPr>
              <a:r>
                <a:rPr lang="en-US" sz="1599" spc="163" dirty="0" smtClean="0">
                  <a:solidFill>
                    <a:srgbClr val="183458"/>
                  </a:solidFill>
                  <a:latin typeface="Glacial Indifference"/>
                </a:rPr>
                <a:t>(757) 836-4375</a:t>
              </a:r>
            </a:p>
            <a:p>
              <a:pPr algn="ctr">
                <a:lnSpc>
                  <a:spcPts val="2099"/>
                </a:lnSpc>
              </a:pPr>
              <a:r>
                <a:rPr lang="en-US" sz="1499" spc="152" dirty="0">
                  <a:solidFill>
                    <a:srgbClr val="183458"/>
                  </a:solidFill>
                  <a:latin typeface="Glacial Indifference"/>
                </a:rPr>
                <a:t>dawn.m.stankus.mil@us.navy.mil</a:t>
              </a:r>
              <a:endParaRPr lang="en-US" sz="1499" spc="152" dirty="0">
                <a:solidFill>
                  <a:srgbClr val="183458"/>
                </a:solidFill>
                <a:latin typeface="Glacial Indifference"/>
              </a:endParaRPr>
            </a:p>
          </p:txBody>
        </p:sp>
      </p:grpSp>
      <p:grpSp>
        <p:nvGrpSpPr>
          <p:cNvPr id="31" name="Group 11"/>
          <p:cNvGrpSpPr/>
          <p:nvPr/>
        </p:nvGrpSpPr>
        <p:grpSpPr>
          <a:xfrm>
            <a:off x="10412032" y="5005220"/>
            <a:ext cx="5143351" cy="1693696"/>
            <a:chOff x="0" y="0"/>
            <a:chExt cx="1792889" cy="590395"/>
          </a:xfrm>
        </p:grpSpPr>
        <p:sp>
          <p:nvSpPr>
            <p:cNvPr id="32" name="Freeform 12"/>
            <p:cNvSpPr/>
            <p:nvPr/>
          </p:nvSpPr>
          <p:spPr>
            <a:xfrm>
              <a:off x="0" y="0"/>
              <a:ext cx="1792889" cy="590395"/>
            </a:xfrm>
            <a:custGeom>
              <a:avLst/>
              <a:gdLst/>
              <a:ahLst/>
              <a:cxnLst/>
              <a:rect l="l" t="t" r="r" b="b"/>
              <a:pathLst>
                <a:path w="1792889" h="590395">
                  <a:moveTo>
                    <a:pt x="0" y="0"/>
                  </a:moveTo>
                  <a:lnTo>
                    <a:pt x="1792889" y="0"/>
                  </a:lnTo>
                  <a:lnTo>
                    <a:pt x="1792889" y="590395"/>
                  </a:lnTo>
                  <a:lnTo>
                    <a:pt x="0" y="590395"/>
                  </a:lnTo>
                  <a:close/>
                </a:path>
              </a:pathLst>
            </a:custGeom>
            <a:solidFill>
              <a:srgbClr val="C7CCD0"/>
            </a:solidFill>
          </p:spPr>
        </p:sp>
        <p:sp>
          <p:nvSpPr>
            <p:cNvPr id="33" name="TextBox 13"/>
            <p:cNvSpPr txBox="1"/>
            <p:nvPr/>
          </p:nvSpPr>
          <p:spPr>
            <a:xfrm>
              <a:off x="0" y="-28575"/>
              <a:ext cx="1792889" cy="618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r>
                <a:rPr lang="en-US" sz="1699" spc="173" dirty="0" smtClean="0">
                  <a:solidFill>
                    <a:srgbClr val="183458"/>
                  </a:solidFill>
                  <a:latin typeface="Glacial Indifference Bold"/>
                </a:rPr>
                <a:t>CNAL </a:t>
              </a:r>
              <a:r>
                <a:rPr lang="en-US" sz="1699" spc="173" dirty="0" smtClean="0">
                  <a:solidFill>
                    <a:srgbClr val="183458"/>
                  </a:solidFill>
                  <a:latin typeface="Glacial Indifference Bold"/>
                </a:rPr>
                <a:t>DEPUTY </a:t>
              </a:r>
              <a:r>
                <a:rPr lang="en-US" sz="1699" spc="173" dirty="0" smtClean="0">
                  <a:solidFill>
                    <a:srgbClr val="183458"/>
                  </a:solidFill>
                  <a:latin typeface="Glacial Indifference Bold"/>
                </a:rPr>
                <a:t>PAO </a:t>
              </a:r>
              <a:endParaRPr lang="en-US" sz="1699" spc="173" dirty="0">
                <a:solidFill>
                  <a:srgbClr val="183458"/>
                </a:solidFill>
                <a:latin typeface="Glacial Indifference Bold"/>
              </a:endParaRPr>
            </a:p>
            <a:p>
              <a:pPr algn="ctr">
                <a:lnSpc>
                  <a:spcPts val="2379"/>
                </a:lnSpc>
              </a:pPr>
              <a:r>
                <a:rPr lang="en-US" sz="1699" spc="173" dirty="0">
                  <a:solidFill>
                    <a:srgbClr val="183458"/>
                  </a:solidFill>
                  <a:latin typeface="Glacial Indifference"/>
                </a:rPr>
                <a:t>Jennifer </a:t>
              </a:r>
              <a:r>
                <a:rPr lang="en-US" sz="1699" spc="173" dirty="0" err="1" smtClean="0">
                  <a:solidFill>
                    <a:srgbClr val="183458"/>
                  </a:solidFill>
                  <a:latin typeface="Glacial Indifference"/>
                </a:rPr>
                <a:t>Cragg</a:t>
              </a:r>
              <a:endParaRPr lang="en-US" sz="1699" spc="173" dirty="0" smtClean="0">
                <a:solidFill>
                  <a:srgbClr val="183458"/>
                </a:solidFill>
                <a:latin typeface="Glacial Indifference"/>
              </a:endParaRPr>
            </a:p>
            <a:p>
              <a:pPr algn="ctr">
                <a:lnSpc>
                  <a:spcPts val="2379"/>
                </a:lnSpc>
              </a:pPr>
              <a:r>
                <a:rPr lang="en-US" sz="1599" spc="163" dirty="0" smtClean="0">
                  <a:solidFill>
                    <a:srgbClr val="183458"/>
                  </a:solidFill>
                  <a:latin typeface="Glacial Indifference"/>
                </a:rPr>
                <a:t>(757) 836-4388</a:t>
              </a:r>
            </a:p>
            <a:p>
              <a:pPr algn="ctr">
                <a:lnSpc>
                  <a:spcPts val="2099"/>
                </a:lnSpc>
              </a:pPr>
              <a:r>
                <a:rPr lang="en-US" sz="1499" spc="152" dirty="0" smtClean="0">
                  <a:solidFill>
                    <a:srgbClr val="183458"/>
                  </a:solidFill>
                  <a:latin typeface="Glacial Indifference"/>
                </a:rPr>
                <a:t>jennifer.l.cragg1@navy.mil</a:t>
              </a:r>
              <a:endParaRPr lang="en-US" sz="1499" spc="152" dirty="0">
                <a:solidFill>
                  <a:srgbClr val="183458"/>
                </a:solidFill>
                <a:latin typeface="Glacial Indifferenc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094" b="-7838"/>
            </a:stretch>
          </a:blipFill>
        </p:spPr>
      </p:sp>
      <p:sp>
        <p:nvSpPr>
          <p:cNvPr id="3" name="AutoShape 3"/>
          <p:cNvSpPr/>
          <p:nvPr/>
        </p:nvSpPr>
        <p:spPr>
          <a:xfrm rot="-1753206">
            <a:off x="-1113304" y="4465219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477662" y="1998789"/>
            <a:ext cx="3711384" cy="1452150"/>
            <a:chOff x="0" y="0"/>
            <a:chExt cx="1687841" cy="66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233706" y="2233206"/>
            <a:ext cx="5820587" cy="5820587"/>
          </a:xfrm>
          <a:custGeom>
            <a:avLst/>
            <a:gdLst/>
            <a:ahLst/>
            <a:cxnLst/>
            <a:rect l="l" t="t" r="r" b="b"/>
            <a:pathLst>
              <a:path w="5820587" h="5820587">
                <a:moveTo>
                  <a:pt x="0" y="0"/>
                </a:moveTo>
                <a:lnTo>
                  <a:pt x="5820588" y="0"/>
                </a:lnTo>
                <a:lnTo>
                  <a:pt x="5820588" y="5820588"/>
                </a:lnTo>
                <a:lnTo>
                  <a:pt x="0" y="5820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07239">
            <a:off x="10940851" y="7482818"/>
            <a:ext cx="1675183" cy="831310"/>
          </a:xfrm>
          <a:custGeom>
            <a:avLst/>
            <a:gdLst/>
            <a:ahLst/>
            <a:cxnLst/>
            <a:rect l="l" t="t" r="r" b="b"/>
            <a:pathLst>
              <a:path w="1675183" h="831310">
                <a:moveTo>
                  <a:pt x="0" y="0"/>
                </a:moveTo>
                <a:lnTo>
                  <a:pt x="1675183" y="0"/>
                </a:lnTo>
                <a:lnTo>
                  <a:pt x="1675183" y="831310"/>
                </a:lnTo>
                <a:lnTo>
                  <a:pt x="0" y="831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07239" flipH="1" flipV="1">
            <a:off x="5184345" y="2764804"/>
            <a:ext cx="1675183" cy="831310"/>
          </a:xfrm>
          <a:custGeom>
            <a:avLst/>
            <a:gdLst/>
            <a:ahLst/>
            <a:cxnLst/>
            <a:rect l="l" t="t" r="r" b="b"/>
            <a:pathLst>
              <a:path w="1675183" h="831310">
                <a:moveTo>
                  <a:pt x="1675184" y="831310"/>
                </a:moveTo>
                <a:lnTo>
                  <a:pt x="0" y="831310"/>
                </a:lnTo>
                <a:lnTo>
                  <a:pt x="0" y="0"/>
                </a:lnTo>
                <a:lnTo>
                  <a:pt x="1675184" y="0"/>
                </a:lnTo>
                <a:lnTo>
                  <a:pt x="1675184" y="83131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76317" y="3671126"/>
            <a:ext cx="5935366" cy="311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1"/>
              </a:lnSpc>
            </a:pPr>
            <a:r>
              <a:rPr lang="en-US" sz="8236" spc="-485">
                <a:solidFill>
                  <a:srgbClr val="FFFFFF"/>
                </a:solidFill>
                <a:latin typeface="Montserrat Ultra-Bold Italics"/>
              </a:rPr>
              <a:t>WHY WE NEED A NAVY</a:t>
            </a:r>
          </a:p>
        </p:txBody>
      </p:sp>
      <p:sp>
        <p:nvSpPr>
          <p:cNvPr id="10" name="Freeform 10"/>
          <p:cNvSpPr/>
          <p:nvPr/>
        </p:nvSpPr>
        <p:spPr>
          <a:xfrm rot="-1683810" flipH="1">
            <a:off x="5688735" y="7420261"/>
            <a:ext cx="1675183" cy="831310"/>
          </a:xfrm>
          <a:custGeom>
            <a:avLst/>
            <a:gdLst/>
            <a:ahLst/>
            <a:cxnLst/>
            <a:rect l="l" t="t" r="r" b="b"/>
            <a:pathLst>
              <a:path w="1675183" h="831310">
                <a:moveTo>
                  <a:pt x="1675184" y="0"/>
                </a:moveTo>
                <a:lnTo>
                  <a:pt x="0" y="0"/>
                </a:lnTo>
                <a:lnTo>
                  <a:pt x="0" y="831310"/>
                </a:lnTo>
                <a:lnTo>
                  <a:pt x="1675184" y="831310"/>
                </a:lnTo>
                <a:lnTo>
                  <a:pt x="16751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20861" y="2090475"/>
            <a:ext cx="3824986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80% of the world’s population lives within 100 miles of a coastline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712548" y="7075086"/>
            <a:ext cx="3824986" cy="1646774"/>
            <a:chOff x="0" y="0"/>
            <a:chExt cx="5099981" cy="2195698"/>
          </a:xfrm>
        </p:grpSpPr>
        <p:grpSp>
          <p:nvGrpSpPr>
            <p:cNvPr id="13" name="Group 13"/>
            <p:cNvGrpSpPr/>
            <p:nvPr/>
          </p:nvGrpSpPr>
          <p:grpSpPr>
            <a:xfrm>
              <a:off x="75735" y="0"/>
              <a:ext cx="4948512" cy="1936200"/>
              <a:chOff x="0" y="0"/>
              <a:chExt cx="1687841" cy="660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8784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687841" h="660400">
                    <a:moveTo>
                      <a:pt x="156338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3381" y="0"/>
                    </a:lnTo>
                    <a:cubicBezTo>
                      <a:pt x="1631961" y="0"/>
                      <a:pt x="1687841" y="55880"/>
                      <a:pt x="1687841" y="124460"/>
                    </a:cubicBezTo>
                    <a:lnTo>
                      <a:pt x="1687841" y="535940"/>
                    </a:lnTo>
                    <a:cubicBezTo>
                      <a:pt x="1687841" y="604520"/>
                      <a:pt x="1631961" y="660400"/>
                      <a:pt x="1563381" y="6604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0" y="149305"/>
              <a:ext cx="5099981" cy="2046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200" spc="44">
                  <a:solidFill>
                    <a:srgbClr val="000000"/>
                  </a:solidFill>
                  <a:latin typeface="Montserrat"/>
                </a:rPr>
                <a:t>90% of the World’s communications lines pass under the oceans</a:t>
              </a:r>
            </a:p>
            <a:p>
              <a:pPr algn="ctr">
                <a:lnSpc>
                  <a:spcPts val="3080"/>
                </a:lnSpc>
              </a:pPr>
              <a:endParaRPr lang="en-US" sz="2200" spc="44">
                <a:solidFill>
                  <a:srgbClr val="000000"/>
                </a:solidFill>
                <a:latin typeface="Montserrat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66683" y="7075086"/>
            <a:ext cx="3824986" cy="1452150"/>
            <a:chOff x="0" y="0"/>
            <a:chExt cx="5099981" cy="1936200"/>
          </a:xfrm>
        </p:grpSpPr>
        <p:grpSp>
          <p:nvGrpSpPr>
            <p:cNvPr id="17" name="Group 17"/>
            <p:cNvGrpSpPr/>
            <p:nvPr/>
          </p:nvGrpSpPr>
          <p:grpSpPr>
            <a:xfrm>
              <a:off x="75735" y="0"/>
              <a:ext cx="4948512" cy="1936200"/>
              <a:chOff x="0" y="0"/>
              <a:chExt cx="1687841" cy="6604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68784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687841" h="660400">
                    <a:moveTo>
                      <a:pt x="156338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3381" y="0"/>
                    </a:lnTo>
                    <a:cubicBezTo>
                      <a:pt x="1631961" y="0"/>
                      <a:pt x="1687841" y="55880"/>
                      <a:pt x="1687841" y="124460"/>
                    </a:cubicBezTo>
                    <a:lnTo>
                      <a:pt x="1687841" y="535940"/>
                    </a:lnTo>
                    <a:cubicBezTo>
                      <a:pt x="1687841" y="604520"/>
                      <a:pt x="1631961" y="660400"/>
                      <a:pt x="1563381" y="6604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0" y="295424"/>
              <a:ext cx="5099981" cy="1307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 spc="38">
                  <a:solidFill>
                    <a:srgbClr val="000000"/>
                  </a:solidFill>
                  <a:latin typeface="Montserrat"/>
                </a:rPr>
                <a:t>The Navy ensures uninterrupted flow of goods and communications</a:t>
              </a:r>
            </a:p>
          </p:txBody>
        </p:sp>
      </p:grpSp>
      <p:sp>
        <p:nvSpPr>
          <p:cNvPr id="20" name="Freeform 20"/>
          <p:cNvSpPr/>
          <p:nvPr/>
        </p:nvSpPr>
        <p:spPr>
          <a:xfrm rot="8850453" flipH="1">
            <a:off x="11415555" y="2793379"/>
            <a:ext cx="1675183" cy="831310"/>
          </a:xfrm>
          <a:custGeom>
            <a:avLst/>
            <a:gdLst/>
            <a:ahLst/>
            <a:cxnLst/>
            <a:rect l="l" t="t" r="r" b="b"/>
            <a:pathLst>
              <a:path w="1675183" h="831310">
                <a:moveTo>
                  <a:pt x="1675183" y="0"/>
                </a:moveTo>
                <a:lnTo>
                  <a:pt x="0" y="0"/>
                </a:lnTo>
                <a:lnTo>
                  <a:pt x="0" y="831310"/>
                </a:lnTo>
                <a:lnTo>
                  <a:pt x="1675183" y="831310"/>
                </a:lnTo>
                <a:lnTo>
                  <a:pt x="167518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3125758" y="1845106"/>
            <a:ext cx="3812644" cy="1491770"/>
            <a:chOff x="0" y="0"/>
            <a:chExt cx="1687841" cy="660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2712548" y="1995044"/>
            <a:ext cx="4626722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100% of the time, 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the U.S. Navy is deployed around the world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399750" y="205313"/>
            <a:ext cx="3711384" cy="1452150"/>
            <a:chOff x="0" y="0"/>
            <a:chExt cx="1687841" cy="660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7342950" y="250668"/>
            <a:ext cx="3824986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spc="38">
                <a:solidFill>
                  <a:srgbClr val="000000"/>
                </a:solidFill>
                <a:latin typeface="Montserrat"/>
              </a:rPr>
              <a:t>Operate with Allies and Partners to maintain a free and open maritime environment</a:t>
            </a:r>
          </a:p>
        </p:txBody>
      </p:sp>
      <p:sp>
        <p:nvSpPr>
          <p:cNvPr id="27" name="Freeform 27"/>
          <p:cNvSpPr/>
          <p:nvPr/>
        </p:nvSpPr>
        <p:spPr>
          <a:xfrm rot="-3265146" flipV="1">
            <a:off x="8141606" y="2028863"/>
            <a:ext cx="1675183" cy="831310"/>
          </a:xfrm>
          <a:custGeom>
            <a:avLst/>
            <a:gdLst/>
            <a:ahLst/>
            <a:cxnLst/>
            <a:rect l="l" t="t" r="r" b="b"/>
            <a:pathLst>
              <a:path w="1675183" h="831310">
                <a:moveTo>
                  <a:pt x="0" y="831309"/>
                </a:moveTo>
                <a:lnTo>
                  <a:pt x="1675183" y="831309"/>
                </a:lnTo>
                <a:lnTo>
                  <a:pt x="1675183" y="0"/>
                </a:lnTo>
                <a:lnTo>
                  <a:pt x="0" y="0"/>
                </a:lnTo>
                <a:lnTo>
                  <a:pt x="0" y="83130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C7CCD0">
              <a:alpha val="81961"/>
            </a:srgbClr>
          </a:solid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917781" y="6634117"/>
            <a:ext cx="4113110" cy="3083655"/>
            <a:chOff x="0" y="0"/>
            <a:chExt cx="1500474" cy="11249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0474" cy="1124926"/>
            </a:xfrm>
            <a:custGeom>
              <a:avLst/>
              <a:gdLst/>
              <a:ahLst/>
              <a:cxnLst/>
              <a:rect l="l" t="t" r="r" b="b"/>
              <a:pathLst>
                <a:path w="1500474" h="1124926">
                  <a:moveTo>
                    <a:pt x="1376013" y="1124926"/>
                  </a:moveTo>
                  <a:lnTo>
                    <a:pt x="124460" y="1124926"/>
                  </a:lnTo>
                  <a:cubicBezTo>
                    <a:pt x="55880" y="1124926"/>
                    <a:pt x="0" y="1069046"/>
                    <a:pt x="0" y="10004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1000466"/>
                  </a:lnTo>
                  <a:cubicBezTo>
                    <a:pt x="1500474" y="1069046"/>
                    <a:pt x="1444594" y="1124926"/>
                    <a:pt x="1376014" y="1124926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030890" y="3267315"/>
            <a:ext cx="4113110" cy="2903329"/>
            <a:chOff x="0" y="0"/>
            <a:chExt cx="1500474" cy="1059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257110" y="3267315"/>
            <a:ext cx="4113110" cy="2903329"/>
            <a:chOff x="0" y="0"/>
            <a:chExt cx="1500474" cy="10591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44000" y="6634117"/>
            <a:ext cx="4113110" cy="2903329"/>
            <a:chOff x="0" y="0"/>
            <a:chExt cx="1500474" cy="10591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625010" y="1028700"/>
            <a:ext cx="2924869" cy="292486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l="-25097" r="-2509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851230" y="1028700"/>
            <a:ext cx="2924869" cy="292486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l="-30273" r="-30273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533283" y="1942407"/>
            <a:ext cx="4514225" cy="296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1"/>
              </a:lnSpc>
            </a:pPr>
            <a:r>
              <a:rPr lang="en-US" sz="5879" spc="-346">
                <a:solidFill>
                  <a:srgbClr val="263F6B"/>
                </a:solidFill>
                <a:latin typeface="Montserrat Ultra-Bold Italics"/>
              </a:rPr>
              <a:t>THE U.S. NAVY IS +300,000 STRONG</a:t>
            </a:r>
          </a:p>
        </p:txBody>
      </p:sp>
      <p:sp>
        <p:nvSpPr>
          <p:cNvPr id="18" name="AutoShape 18"/>
          <p:cNvSpPr/>
          <p:nvPr/>
        </p:nvSpPr>
        <p:spPr>
          <a:xfrm flipV="1">
            <a:off x="3717546" y="5337393"/>
            <a:ext cx="1313345" cy="1279669"/>
          </a:xfrm>
          <a:prstGeom prst="line">
            <a:avLst/>
          </a:prstGeom>
          <a:ln w="47625" cap="rnd">
            <a:solidFill>
              <a:srgbClr val="263F6B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9" name="AutoShape 19"/>
          <p:cNvSpPr/>
          <p:nvPr/>
        </p:nvSpPr>
        <p:spPr>
          <a:xfrm flipV="1">
            <a:off x="11927147" y="5359686"/>
            <a:ext cx="1313345" cy="1279669"/>
          </a:xfrm>
          <a:prstGeom prst="line">
            <a:avLst/>
          </a:prstGeom>
          <a:ln w="47625" cap="rnd">
            <a:solidFill>
              <a:srgbClr val="263F6B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0" name="AutoShape 20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21" name="AutoShape 21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22" name="Freeform 22"/>
          <p:cNvSpPr/>
          <p:nvPr/>
        </p:nvSpPr>
        <p:spPr>
          <a:xfrm>
            <a:off x="5047508" y="4393558"/>
            <a:ext cx="4113110" cy="1026520"/>
          </a:xfrm>
          <a:custGeom>
            <a:avLst/>
            <a:gdLst/>
            <a:ahLst/>
            <a:cxnLst/>
            <a:rect l="l" t="t" r="r" b="b"/>
            <a:pathLst>
              <a:path w="4113110" h="1026520">
                <a:moveTo>
                  <a:pt x="0" y="0"/>
                </a:moveTo>
                <a:lnTo>
                  <a:pt x="4113110" y="0"/>
                </a:lnTo>
                <a:lnTo>
                  <a:pt x="4113110" y="1026520"/>
                </a:lnTo>
                <a:lnTo>
                  <a:pt x="0" y="1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258779" y="4471006"/>
            <a:ext cx="4111440" cy="871625"/>
          </a:xfrm>
          <a:custGeom>
            <a:avLst/>
            <a:gdLst/>
            <a:ahLst/>
            <a:cxnLst/>
            <a:rect l="l" t="t" r="r" b="b"/>
            <a:pathLst>
              <a:path w="4111440" h="871625">
                <a:moveTo>
                  <a:pt x="0" y="0"/>
                </a:moveTo>
                <a:lnTo>
                  <a:pt x="4111440" y="0"/>
                </a:lnTo>
                <a:lnTo>
                  <a:pt x="4111440" y="871625"/>
                </a:lnTo>
                <a:lnTo>
                  <a:pt x="0" y="871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993044" y="7234921"/>
            <a:ext cx="3962584" cy="285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"/>
              </a:rPr>
              <a:t>~55,500 Officers. Bachelor’s degree to enter with more opportunities for education during service. </a:t>
            </a:r>
          </a:p>
          <a:p>
            <a:pPr algn="ctr">
              <a:lnSpc>
                <a:spcPts val="3250"/>
              </a:lnSpc>
            </a:pPr>
            <a:endParaRPr lang="en-US" sz="2500" spc="5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144000" y="7273021"/>
            <a:ext cx="4096492" cy="244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"/>
              </a:rPr>
              <a:t>~275,000 Enlisted Sailors. High School grads or greater to join. Specialized careers throughout service. </a:t>
            </a:r>
          </a:p>
          <a:p>
            <a:pPr algn="ctr">
              <a:lnSpc>
                <a:spcPts val="3250"/>
              </a:lnSpc>
            </a:pPr>
            <a:endParaRPr lang="en-US" sz="2500" spc="5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7781" y="6783515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(W-1 to O-10)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047508" y="3755132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Officers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257110" y="3745607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Enlisted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44000" y="6783515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(E-1 to E-9)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351" t="-415" r="27098" b="5310"/>
          <a:stretch/>
        </p:blipFill>
        <p:spPr>
          <a:xfrm>
            <a:off x="14153076" y="1323296"/>
            <a:ext cx="2324412" cy="2354359"/>
          </a:xfrm>
          <a:prstGeom prst="ellipse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Freeform 3"/>
          <p:cNvSpPr/>
          <p:nvPr/>
        </p:nvSpPr>
        <p:spPr>
          <a:xfrm>
            <a:off x="1297214" y="-726996"/>
            <a:ext cx="11740992" cy="11740992"/>
          </a:xfrm>
          <a:custGeom>
            <a:avLst/>
            <a:gdLst/>
            <a:ahLst/>
            <a:cxnLst/>
            <a:rect l="l" t="t" r="r" b="b"/>
            <a:pathLst>
              <a:path w="11740992" h="11740992">
                <a:moveTo>
                  <a:pt x="0" y="0"/>
                </a:moveTo>
                <a:lnTo>
                  <a:pt x="11740992" y="0"/>
                </a:lnTo>
                <a:lnTo>
                  <a:pt x="11740992" y="11740992"/>
                </a:lnTo>
                <a:lnTo>
                  <a:pt x="0" y="1174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028700" y="615601"/>
            <a:ext cx="16230600" cy="9055797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5" name="Freeform 5"/>
          <p:cNvSpPr/>
          <p:nvPr/>
        </p:nvSpPr>
        <p:spPr>
          <a:xfrm>
            <a:off x="15071134" y="1054482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400000">
            <a:off x="13018986" y="5376538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-990213" y="0"/>
            <a:ext cx="8575138" cy="10347844"/>
            <a:chOff x="0" y="0"/>
            <a:chExt cx="812800" cy="9808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980827"/>
            </a:xfrm>
            <a:custGeom>
              <a:avLst/>
              <a:gdLst/>
              <a:ahLst/>
              <a:cxnLst/>
              <a:rect l="l" t="t" r="r" b="b"/>
              <a:pathLst>
                <a:path w="812800" h="980827">
                  <a:moveTo>
                    <a:pt x="0" y="0"/>
                  </a:moveTo>
                  <a:lnTo>
                    <a:pt x="812800" y="0"/>
                  </a:lnTo>
                  <a:lnTo>
                    <a:pt x="812800" y="980827"/>
                  </a:lnTo>
                  <a:lnTo>
                    <a:pt x="0" y="980827"/>
                  </a:lnTo>
                  <a:close/>
                </a:path>
              </a:pathLst>
            </a:custGeom>
            <a:blipFill>
              <a:blip r:embed="rId6"/>
              <a:stretch>
                <a:fillRect l="-42469" r="-4246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775075" y="1473322"/>
            <a:ext cx="5676694" cy="79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58"/>
              </a:lnSpc>
            </a:pPr>
            <a:r>
              <a:rPr lang="en-US" sz="6080" spc="-358">
                <a:solidFill>
                  <a:srgbClr val="FFFFFF"/>
                </a:solidFill>
                <a:latin typeface="Montserrat Ultra-Bold Italics"/>
              </a:rPr>
              <a:t>NAVY SAILORS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2737814"/>
            <a:ext cx="5438614" cy="42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5"/>
              </a:lnSpc>
              <a:spcBef>
                <a:spcPct val="0"/>
              </a:spcBef>
            </a:pPr>
            <a:r>
              <a:rPr lang="en-US" sz="2688" spc="53">
                <a:solidFill>
                  <a:srgbClr val="FFFFFF"/>
                </a:solidFill>
                <a:latin typeface="Montserrat Ultra-Bold"/>
              </a:rPr>
              <a:t>Highly Technical Workforce: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08275" y="3297481"/>
            <a:ext cx="5575984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•Requires advanced skills</a:t>
            </a:r>
          </a:p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•Formal classroom</a:t>
            </a:r>
          </a:p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•On-the-job training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08275" y="5609660"/>
            <a:ext cx="5818765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•Career progression</a:t>
            </a:r>
          </a:p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•Rotation between deploying and non-deploying jobs</a:t>
            </a:r>
          </a:p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•Persistent training and drilling</a:t>
            </a:r>
          </a:p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 Bold"/>
              </a:rPr>
              <a:t>•Sailors in today’s Navy are well-educated, highly trained and developed leaders. </a:t>
            </a:r>
          </a:p>
          <a:p>
            <a:pPr>
              <a:lnSpc>
                <a:spcPts val="3499"/>
              </a:lnSpc>
            </a:pPr>
            <a:endParaRPr lang="en-US" sz="2499" spc="49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44000" y="5053256"/>
            <a:ext cx="5438614" cy="42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5"/>
              </a:lnSpc>
              <a:spcBef>
                <a:spcPct val="0"/>
              </a:spcBef>
            </a:pPr>
            <a:r>
              <a:rPr lang="en-US" sz="2688" spc="53">
                <a:solidFill>
                  <a:srgbClr val="FFFFFF"/>
                </a:solidFill>
                <a:latin typeface="Montserrat Bold"/>
              </a:rPr>
              <a:t>Ensured Combat Readiness: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/18 Launches Off The Flight De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2" r="3062"/>
          <a:stretch/>
        </p:blipFill>
        <p:spPr bwMode="auto">
          <a:xfrm>
            <a:off x="1722203" y="3119752"/>
            <a:ext cx="3230797" cy="3275814"/>
          </a:xfrm>
          <a:prstGeom prst="roundRect">
            <a:avLst>
              <a:gd name="adj" fmla="val 720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58824"/>
            </a:srgbClr>
          </a:solidFill>
        </p:spPr>
      </p:sp>
      <p:sp>
        <p:nvSpPr>
          <p:cNvPr id="3" name="AutoShape 3"/>
          <p:cNvSpPr/>
          <p:nvPr/>
        </p:nvSpPr>
        <p:spPr>
          <a:xfrm rot="2700000">
            <a:off x="-2646503" y="9043300"/>
            <a:ext cx="5293007" cy="2487400"/>
          </a:xfrm>
          <a:prstGeom prst="rect">
            <a:avLst/>
          </a:prstGeom>
          <a:solidFill>
            <a:srgbClr val="263F6B"/>
          </a:solidFill>
        </p:spPr>
      </p:sp>
      <p:sp>
        <p:nvSpPr>
          <p:cNvPr id="4" name="AutoShape 4"/>
          <p:cNvSpPr/>
          <p:nvPr/>
        </p:nvSpPr>
        <p:spPr>
          <a:xfrm rot="2700000">
            <a:off x="15641497" y="-1243700"/>
            <a:ext cx="5293007" cy="2487400"/>
          </a:xfrm>
          <a:prstGeom prst="rect">
            <a:avLst/>
          </a:prstGeom>
          <a:solidFill>
            <a:srgbClr val="263F6B"/>
          </a:solidFill>
        </p:spPr>
      </p:sp>
      <p:grpSp>
        <p:nvGrpSpPr>
          <p:cNvPr id="5" name="Group 5"/>
          <p:cNvGrpSpPr/>
          <p:nvPr/>
        </p:nvGrpSpPr>
        <p:grpSpPr>
          <a:xfrm>
            <a:off x="1082240" y="7132671"/>
            <a:ext cx="4626722" cy="1810294"/>
            <a:chOff x="0" y="0"/>
            <a:chExt cx="1687841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2512615" y="1681677"/>
            <a:ext cx="4331605" cy="1309890"/>
            <a:chOff x="0" y="0"/>
            <a:chExt cx="2183841" cy="66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3842" cy="660400"/>
            </a:xfrm>
            <a:custGeom>
              <a:avLst/>
              <a:gdLst/>
              <a:ahLst/>
              <a:cxnLst/>
              <a:rect l="l" t="t" r="r" b="b"/>
              <a:pathLst>
                <a:path w="2183842" h="660400">
                  <a:moveTo>
                    <a:pt x="2059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59381" y="0"/>
                  </a:lnTo>
                  <a:cubicBezTo>
                    <a:pt x="2127961" y="0"/>
                    <a:pt x="2183842" y="55880"/>
                    <a:pt x="2183842" y="124460"/>
                  </a:cubicBezTo>
                  <a:lnTo>
                    <a:pt x="2183842" y="535940"/>
                  </a:lnTo>
                  <a:cubicBezTo>
                    <a:pt x="2183842" y="604520"/>
                    <a:pt x="2127961" y="660400"/>
                    <a:pt x="2059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464608" y="1681677"/>
            <a:ext cx="4336007" cy="1309890"/>
            <a:chOff x="0" y="0"/>
            <a:chExt cx="2186061" cy="660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86061" cy="660400"/>
            </a:xfrm>
            <a:custGeom>
              <a:avLst/>
              <a:gdLst/>
              <a:ahLst/>
              <a:cxnLst/>
              <a:rect l="l" t="t" r="r" b="b"/>
              <a:pathLst>
                <a:path w="2186061" h="660400">
                  <a:moveTo>
                    <a:pt x="206160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61601" y="0"/>
                  </a:lnTo>
                  <a:cubicBezTo>
                    <a:pt x="2130181" y="0"/>
                    <a:pt x="2186061" y="55880"/>
                    <a:pt x="2186061" y="124460"/>
                  </a:cubicBezTo>
                  <a:lnTo>
                    <a:pt x="2186061" y="535940"/>
                  </a:lnTo>
                  <a:cubicBezTo>
                    <a:pt x="2186061" y="604520"/>
                    <a:pt x="2130181" y="660400"/>
                    <a:pt x="206160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2981361" y="6389620"/>
            <a:ext cx="4626722" cy="2553344"/>
            <a:chOff x="0" y="-190500"/>
            <a:chExt cx="6168963" cy="340445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800234"/>
              <a:ext cx="6168963" cy="2413725"/>
              <a:chOff x="0" y="0"/>
              <a:chExt cx="1687841" cy="660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8784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687841" h="660400">
                    <a:moveTo>
                      <a:pt x="156338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3381" y="0"/>
                    </a:lnTo>
                    <a:cubicBezTo>
                      <a:pt x="1631961" y="0"/>
                      <a:pt x="1687841" y="55880"/>
                      <a:pt x="1687841" y="124460"/>
                    </a:cubicBezTo>
                    <a:lnTo>
                      <a:pt x="1687841" y="535940"/>
                    </a:lnTo>
                    <a:cubicBezTo>
                      <a:pt x="1687841" y="604520"/>
                      <a:pt x="1631961" y="660400"/>
                      <a:pt x="1563381" y="6604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212983" y="1152161"/>
              <a:ext cx="5742998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ctr">
                <a:lnSpc>
                  <a:spcPts val="3356"/>
                </a:lnSpc>
                <a:buFont typeface="Arial" panose="020B0604020202020204" pitchFamily="34" charset="0"/>
                <a:buChar char="•"/>
              </a:pPr>
              <a:r>
                <a:rPr lang="en-US" sz="2165" spc="43" dirty="0">
                  <a:solidFill>
                    <a:srgbClr val="263F6B"/>
                  </a:solidFill>
                  <a:latin typeface="Montserrat Bold"/>
                </a:rPr>
                <a:t>100,000+ Sailors</a:t>
              </a:r>
            </a:p>
            <a:p>
              <a:pPr marL="342900" indent="-342900" algn="ctr">
                <a:lnSpc>
                  <a:spcPts val="3356"/>
                </a:lnSpc>
                <a:buFont typeface="Arial" panose="020B0604020202020204" pitchFamily="34" charset="0"/>
                <a:buChar char="•"/>
              </a:pPr>
              <a:r>
                <a:rPr lang="en-US" sz="2165" spc="43" dirty="0">
                  <a:solidFill>
                    <a:srgbClr val="263F6B"/>
                  </a:solidFill>
                  <a:latin typeface="Montserrat Bold"/>
                </a:rPr>
                <a:t>2,806+ Aircraft</a:t>
              </a:r>
            </a:p>
            <a:p>
              <a:pPr marL="342900" indent="-342900" algn="ctr">
                <a:lnSpc>
                  <a:spcPts val="3356"/>
                </a:lnSpc>
                <a:buFont typeface="Arial" panose="020B0604020202020204" pitchFamily="34" charset="0"/>
                <a:buChar char="•"/>
              </a:pPr>
              <a:r>
                <a:rPr lang="en-US" sz="2165" spc="43" dirty="0">
                  <a:solidFill>
                    <a:srgbClr val="263F6B"/>
                  </a:solidFill>
                  <a:latin typeface="Montserrat Bold"/>
                </a:rPr>
                <a:t>145 Squadrons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1788" y="-190500"/>
              <a:ext cx="5845388" cy="78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88"/>
                </a:lnSpc>
              </a:pPr>
              <a:r>
                <a:rPr lang="en-US" sz="2941" spc="58">
                  <a:solidFill>
                    <a:srgbClr val="FFFFFF"/>
                  </a:solidFill>
                  <a:latin typeface="Montserrat Ultra-Bold"/>
                </a:rPr>
                <a:t>People &amp; Platforms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30639" y="6389620"/>
            <a:ext cx="4626722" cy="2553344"/>
            <a:chOff x="0" y="-190500"/>
            <a:chExt cx="6168963" cy="340445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800234"/>
              <a:ext cx="6168963" cy="2413725"/>
              <a:chOff x="0" y="0"/>
              <a:chExt cx="1687841" cy="6604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68784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687841" h="660400">
                    <a:moveTo>
                      <a:pt x="156338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3381" y="0"/>
                    </a:lnTo>
                    <a:cubicBezTo>
                      <a:pt x="1631961" y="0"/>
                      <a:pt x="1687841" y="55880"/>
                      <a:pt x="1687841" y="124460"/>
                    </a:cubicBezTo>
                    <a:lnTo>
                      <a:pt x="1687841" y="535940"/>
                    </a:lnTo>
                    <a:cubicBezTo>
                      <a:pt x="1687841" y="604520"/>
                      <a:pt x="1631961" y="660400"/>
                      <a:pt x="1563381" y="6604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392689" y="1152161"/>
              <a:ext cx="3284776" cy="17098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ctr">
                <a:lnSpc>
                  <a:spcPts val="3220"/>
                </a:lnSpc>
                <a:buFont typeface="Arial" panose="020B0604020202020204" pitchFamily="34" charset="0"/>
                <a:buChar char="•"/>
              </a:pPr>
              <a:r>
                <a:rPr lang="en-US" sz="2300" spc="46" dirty="0" smtClean="0">
                  <a:solidFill>
                    <a:srgbClr val="263F6B"/>
                  </a:solidFill>
                  <a:latin typeface="Montserrat Bold"/>
                </a:rPr>
                <a:t>Warfighting</a:t>
              </a:r>
              <a:endParaRPr lang="en-US" sz="2300" spc="46" dirty="0">
                <a:solidFill>
                  <a:srgbClr val="263F6B"/>
                </a:solidFill>
                <a:latin typeface="Montserrat Bold"/>
              </a:endParaRPr>
            </a:p>
            <a:p>
              <a:pPr marL="342900" indent="-342900" algn="ctr">
                <a:lnSpc>
                  <a:spcPts val="3565"/>
                </a:lnSpc>
                <a:buFont typeface="Arial" panose="020B0604020202020204" pitchFamily="34" charset="0"/>
                <a:buChar char="•"/>
              </a:pPr>
              <a:r>
                <a:rPr lang="en-US" sz="2300" spc="46" dirty="0">
                  <a:solidFill>
                    <a:srgbClr val="263F6B"/>
                  </a:solidFill>
                  <a:latin typeface="Montserrat Bold"/>
                </a:rPr>
                <a:t>People</a:t>
              </a:r>
            </a:p>
            <a:p>
              <a:pPr marL="342900" indent="-342900" algn="ctr">
                <a:lnSpc>
                  <a:spcPts val="3220"/>
                </a:lnSpc>
                <a:buFont typeface="Arial" panose="020B0604020202020204" pitchFamily="34" charset="0"/>
                <a:buChar char="•"/>
              </a:pPr>
              <a:r>
                <a:rPr lang="en-US" sz="2300" spc="46" dirty="0">
                  <a:solidFill>
                    <a:srgbClr val="263F6B"/>
                  </a:solidFill>
                  <a:latin typeface="Montserrat Bold"/>
                </a:rPr>
                <a:t>Readiness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51684" y="-190500"/>
              <a:ext cx="4665596" cy="78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88"/>
                </a:lnSpc>
              </a:pPr>
              <a:r>
                <a:rPr lang="en-US" sz="2941" spc="58" dirty="0">
                  <a:solidFill>
                    <a:srgbClr val="FFFFFF"/>
                  </a:solidFill>
                  <a:latin typeface="Montserrat Ultra-Bold"/>
                </a:rPr>
                <a:t>Priorities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658389" y="3125698"/>
            <a:ext cx="3272665" cy="327266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4410" y="0"/>
                  </a:moveTo>
                  <a:lnTo>
                    <a:pt x="758390" y="0"/>
                  </a:lnTo>
                  <a:cubicBezTo>
                    <a:pt x="788440" y="0"/>
                    <a:pt x="812800" y="24360"/>
                    <a:pt x="812800" y="54410"/>
                  </a:cubicBezTo>
                  <a:lnTo>
                    <a:pt x="812800" y="758390"/>
                  </a:lnTo>
                  <a:cubicBezTo>
                    <a:pt x="812800" y="788440"/>
                    <a:pt x="788440" y="812800"/>
                    <a:pt x="758390" y="812800"/>
                  </a:cubicBezTo>
                  <a:lnTo>
                    <a:pt x="54410" y="812800"/>
                  </a:lnTo>
                  <a:cubicBezTo>
                    <a:pt x="24360" y="812800"/>
                    <a:pt x="0" y="788440"/>
                    <a:pt x="0" y="758390"/>
                  </a:cubicBezTo>
                  <a:lnTo>
                    <a:pt x="0" y="54410"/>
                  </a:lnTo>
                  <a:cubicBezTo>
                    <a:pt x="0" y="24360"/>
                    <a:pt x="24360" y="0"/>
                    <a:pt x="54410" y="0"/>
                  </a:cubicBezTo>
                  <a:close/>
                </a:path>
              </a:pathLst>
            </a:custGeom>
            <a:blipFill>
              <a:blip r:embed="rId3"/>
              <a:stretch>
                <a:fillRect l="-25000" r="-25000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7471535" y="3125697"/>
            <a:ext cx="3272665" cy="327266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4410" y="0"/>
                  </a:moveTo>
                  <a:lnTo>
                    <a:pt x="758390" y="0"/>
                  </a:lnTo>
                  <a:cubicBezTo>
                    <a:pt x="788440" y="0"/>
                    <a:pt x="812800" y="24360"/>
                    <a:pt x="812800" y="54410"/>
                  </a:cubicBezTo>
                  <a:lnTo>
                    <a:pt x="812800" y="758390"/>
                  </a:lnTo>
                  <a:cubicBezTo>
                    <a:pt x="812800" y="788440"/>
                    <a:pt x="788440" y="812800"/>
                    <a:pt x="758390" y="812800"/>
                  </a:cubicBezTo>
                  <a:lnTo>
                    <a:pt x="54410" y="812800"/>
                  </a:lnTo>
                  <a:cubicBezTo>
                    <a:pt x="24360" y="812800"/>
                    <a:pt x="0" y="788440"/>
                    <a:pt x="0" y="758390"/>
                  </a:cubicBezTo>
                  <a:lnTo>
                    <a:pt x="0" y="54410"/>
                  </a:lnTo>
                  <a:cubicBezTo>
                    <a:pt x="0" y="24360"/>
                    <a:pt x="24360" y="0"/>
                    <a:pt x="54410" y="0"/>
                  </a:cubicBezTo>
                  <a:close/>
                </a:path>
              </a:pathLst>
            </a:custGeom>
            <a:blipFill>
              <a:blip r:embed="rId4"/>
              <a:stretch>
                <a:fillRect l="-60000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6080858" y="894544"/>
            <a:ext cx="6121881" cy="2097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1"/>
              </a:lnSpc>
            </a:pPr>
            <a:r>
              <a:rPr lang="en-US" sz="8236" spc="-485">
                <a:solidFill>
                  <a:srgbClr val="FFFFFF"/>
                </a:solidFill>
                <a:latin typeface="Montserrat Ultra-Bold Italics"/>
              </a:rPr>
              <a:t>U.S. NAVAL AIR FORCES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83108" y="7246607"/>
            <a:ext cx="3824986" cy="14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42">
                <a:solidFill>
                  <a:srgbClr val="263F6B"/>
                </a:solidFill>
                <a:latin typeface="Montserrat Bold"/>
              </a:rPr>
              <a:t>“Man, Train, and Equip, deployable combat-ready Naval Aviation forces that win in combat.”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46003" y="6341995"/>
            <a:ext cx="3499197" cy="633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 dirty="0">
                <a:solidFill>
                  <a:srgbClr val="FFFFFF"/>
                </a:solidFill>
                <a:latin typeface="Montserrat Ultra-Bold"/>
              </a:rPr>
              <a:t>Mission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028700" y="6467475"/>
            <a:ext cx="16230600" cy="47625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19595" y="6841087"/>
            <a:ext cx="3516974" cy="2482534"/>
            <a:chOff x="0" y="0"/>
            <a:chExt cx="1500474" cy="1059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888211" y="2240171"/>
            <a:ext cx="4113110" cy="3974126"/>
            <a:chOff x="0" y="0"/>
            <a:chExt cx="1500474" cy="14497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0474" cy="1449772"/>
            </a:xfrm>
            <a:custGeom>
              <a:avLst/>
              <a:gdLst/>
              <a:ahLst/>
              <a:cxnLst/>
              <a:rect l="l" t="t" r="r" b="b"/>
              <a:pathLst>
                <a:path w="1500474" h="1449772">
                  <a:moveTo>
                    <a:pt x="1376013" y="1449772"/>
                  </a:moveTo>
                  <a:lnTo>
                    <a:pt x="124460" y="1449772"/>
                  </a:lnTo>
                  <a:cubicBezTo>
                    <a:pt x="55880" y="1449772"/>
                    <a:pt x="0" y="1393892"/>
                    <a:pt x="0" y="1325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1325312"/>
                  </a:lnTo>
                  <a:cubicBezTo>
                    <a:pt x="1500474" y="1393892"/>
                    <a:pt x="1444594" y="1449772"/>
                    <a:pt x="1376014" y="1449772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450490" y="2240171"/>
            <a:ext cx="4113110" cy="3974126"/>
            <a:chOff x="0" y="0"/>
            <a:chExt cx="1500474" cy="14497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00474" cy="1449772"/>
            </a:xfrm>
            <a:custGeom>
              <a:avLst/>
              <a:gdLst/>
              <a:ahLst/>
              <a:cxnLst/>
              <a:rect l="l" t="t" r="r" b="b"/>
              <a:pathLst>
                <a:path w="1500474" h="1449772">
                  <a:moveTo>
                    <a:pt x="1376013" y="1449772"/>
                  </a:moveTo>
                  <a:lnTo>
                    <a:pt x="124460" y="1449772"/>
                  </a:lnTo>
                  <a:cubicBezTo>
                    <a:pt x="55880" y="1449772"/>
                    <a:pt x="0" y="1393892"/>
                    <a:pt x="0" y="1325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1325312"/>
                  </a:lnTo>
                  <a:cubicBezTo>
                    <a:pt x="1500474" y="1393892"/>
                    <a:pt x="1444594" y="1449772"/>
                    <a:pt x="1376014" y="1449772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186279" y="6841087"/>
            <a:ext cx="3516974" cy="2482534"/>
            <a:chOff x="0" y="0"/>
            <a:chExt cx="1500474" cy="10591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462471" y="6841087"/>
            <a:ext cx="3516974" cy="2482534"/>
            <a:chOff x="0" y="0"/>
            <a:chExt cx="1500474" cy="10591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736012" y="6841087"/>
            <a:ext cx="3516974" cy="2482534"/>
            <a:chOff x="0" y="0"/>
            <a:chExt cx="1500474" cy="10591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447896" y="2236473"/>
            <a:ext cx="3966458" cy="396645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892" y="0"/>
                  </a:moveTo>
                  <a:lnTo>
                    <a:pt x="767908" y="0"/>
                  </a:lnTo>
                  <a:cubicBezTo>
                    <a:pt x="779814" y="0"/>
                    <a:pt x="791232" y="4730"/>
                    <a:pt x="799651" y="13149"/>
                  </a:cubicBezTo>
                  <a:cubicBezTo>
                    <a:pt x="808070" y="21568"/>
                    <a:pt x="812800" y="32986"/>
                    <a:pt x="812800" y="44892"/>
                  </a:cubicBezTo>
                  <a:lnTo>
                    <a:pt x="812800" y="767908"/>
                  </a:lnTo>
                  <a:cubicBezTo>
                    <a:pt x="812800" y="779814"/>
                    <a:pt x="808070" y="791232"/>
                    <a:pt x="799651" y="799651"/>
                  </a:cubicBezTo>
                  <a:cubicBezTo>
                    <a:pt x="791232" y="808070"/>
                    <a:pt x="779814" y="812800"/>
                    <a:pt x="767908" y="812800"/>
                  </a:cubicBezTo>
                  <a:lnTo>
                    <a:pt x="44892" y="812800"/>
                  </a:lnTo>
                  <a:cubicBezTo>
                    <a:pt x="32986" y="812800"/>
                    <a:pt x="21568" y="808070"/>
                    <a:pt x="13149" y="799651"/>
                  </a:cubicBezTo>
                  <a:cubicBezTo>
                    <a:pt x="4730" y="791232"/>
                    <a:pt x="0" y="779814"/>
                    <a:pt x="0" y="767908"/>
                  </a:cubicBezTo>
                  <a:lnTo>
                    <a:pt x="0" y="44892"/>
                  </a:lnTo>
                  <a:cubicBezTo>
                    <a:pt x="0" y="32986"/>
                    <a:pt x="4730" y="21568"/>
                    <a:pt x="13149" y="13149"/>
                  </a:cubicBezTo>
                  <a:cubicBezTo>
                    <a:pt x="21568" y="4730"/>
                    <a:pt x="32986" y="0"/>
                    <a:pt x="44892" y="0"/>
                  </a:cubicBezTo>
                  <a:close/>
                </a:path>
              </a:pathLst>
            </a:custGeom>
            <a:blipFill>
              <a:blip r:embed="rId2"/>
              <a:stretch>
                <a:fillRect l="-30000" r="-30000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3924055" y="2247839"/>
            <a:ext cx="3966458" cy="396645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892" y="0"/>
                  </a:moveTo>
                  <a:lnTo>
                    <a:pt x="767908" y="0"/>
                  </a:lnTo>
                  <a:cubicBezTo>
                    <a:pt x="779814" y="0"/>
                    <a:pt x="791232" y="4730"/>
                    <a:pt x="799651" y="13149"/>
                  </a:cubicBezTo>
                  <a:cubicBezTo>
                    <a:pt x="808070" y="21568"/>
                    <a:pt x="812800" y="32986"/>
                    <a:pt x="812800" y="44892"/>
                  </a:cubicBezTo>
                  <a:lnTo>
                    <a:pt x="812800" y="767908"/>
                  </a:lnTo>
                  <a:cubicBezTo>
                    <a:pt x="812800" y="779814"/>
                    <a:pt x="808070" y="791232"/>
                    <a:pt x="799651" y="799651"/>
                  </a:cubicBezTo>
                  <a:cubicBezTo>
                    <a:pt x="791232" y="808070"/>
                    <a:pt x="779814" y="812800"/>
                    <a:pt x="767908" y="812800"/>
                  </a:cubicBezTo>
                  <a:lnTo>
                    <a:pt x="44892" y="812800"/>
                  </a:lnTo>
                  <a:cubicBezTo>
                    <a:pt x="32986" y="812800"/>
                    <a:pt x="21568" y="808070"/>
                    <a:pt x="13149" y="799651"/>
                  </a:cubicBezTo>
                  <a:cubicBezTo>
                    <a:pt x="4730" y="791232"/>
                    <a:pt x="0" y="779814"/>
                    <a:pt x="0" y="767908"/>
                  </a:cubicBezTo>
                  <a:lnTo>
                    <a:pt x="0" y="44892"/>
                  </a:lnTo>
                  <a:cubicBezTo>
                    <a:pt x="0" y="32986"/>
                    <a:pt x="4730" y="21568"/>
                    <a:pt x="13149" y="13149"/>
                  </a:cubicBezTo>
                  <a:cubicBezTo>
                    <a:pt x="21568" y="4730"/>
                    <a:pt x="32986" y="0"/>
                    <a:pt x="44892" y="0"/>
                  </a:cubicBezTo>
                  <a:close/>
                </a:path>
              </a:pathLst>
            </a:custGeom>
            <a:blipFill>
              <a:blip r:embed="rId3"/>
              <a:stretch>
                <a:fillRect l="-24733" r="-15371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4747729" y="2405222"/>
            <a:ext cx="4248856" cy="332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2594" lvl="1" indent="-221297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Flight Deck Area: 4.5 acres</a:t>
            </a:r>
          </a:p>
          <a:p>
            <a:pPr marL="442594" lvl="1" indent="-221297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Displacement:  97,000 tons</a:t>
            </a:r>
          </a:p>
          <a:p>
            <a:pPr marL="442594" lvl="1" indent="-221297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Speed:  30+ knots</a:t>
            </a:r>
          </a:p>
          <a:p>
            <a:pPr marL="442594" lvl="1" indent="-221297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Aircraft:  65+</a:t>
            </a:r>
          </a:p>
          <a:p>
            <a:pPr marL="442594" lvl="1" indent="-221297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Personnel:  </a:t>
            </a:r>
          </a:p>
          <a:p>
            <a:pPr marL="885189" lvl="2" indent="-295063">
              <a:lnSpc>
                <a:spcPts val="2664"/>
              </a:lnSpc>
              <a:buFont typeface="Arial"/>
              <a:buChar char="⚬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Ship- 2,800</a:t>
            </a:r>
          </a:p>
          <a:p>
            <a:pPr marL="885189" lvl="2" indent="-295063">
              <a:lnSpc>
                <a:spcPts val="2664"/>
              </a:lnSpc>
              <a:buFont typeface="Arial"/>
              <a:buChar char="⚬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Air Wing- 2,000</a:t>
            </a:r>
          </a:p>
          <a:p>
            <a:pPr marL="885189" lvl="2" indent="-295063">
              <a:lnSpc>
                <a:spcPts val="2664"/>
              </a:lnSpc>
              <a:buFont typeface="Arial"/>
              <a:buChar char="⚬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Staff- 200</a:t>
            </a:r>
          </a:p>
          <a:p>
            <a:pPr marL="442594" lvl="1" indent="-221297">
              <a:lnSpc>
                <a:spcPts val="2664"/>
              </a:lnSpc>
              <a:buFont typeface="Arial"/>
              <a:buChar char="•"/>
            </a:pPr>
            <a:r>
              <a:rPr lang="en-US" sz="2049" spc="40">
                <a:solidFill>
                  <a:srgbClr val="FFFFFF"/>
                </a:solidFill>
                <a:latin typeface="Montserrat"/>
              </a:rPr>
              <a:t>Catapults: 4, steam powered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55164" y="444224"/>
            <a:ext cx="15577673" cy="64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4995" spc="-294">
                <a:solidFill>
                  <a:srgbClr val="263F6B"/>
                </a:solidFill>
                <a:latin typeface="Montserrat Ultra-Bold Italics"/>
              </a:rPr>
              <a:t>OUR NAVY’S AIRCRAFT CARRIERS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324204" y="1743797"/>
            <a:ext cx="324112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263F6B"/>
                </a:solidFill>
                <a:latin typeface="Montserrat Ultra-Bold"/>
              </a:rPr>
              <a:t>Nimitz Class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9595" y="7333782"/>
            <a:ext cx="3514263" cy="139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6"/>
              </a:lnSpc>
            </a:pPr>
            <a:r>
              <a:rPr lang="en-US" sz="2143" spc="42">
                <a:solidFill>
                  <a:srgbClr val="FFFFFF"/>
                </a:solidFill>
                <a:latin typeface="Montserrat"/>
              </a:rPr>
              <a:t>Combat-ready aviation capability: no need to rely on a foreign </a:t>
            </a:r>
          </a:p>
          <a:p>
            <a:pPr algn="ctr">
              <a:lnSpc>
                <a:spcPts val="2786"/>
              </a:lnSpc>
            </a:pPr>
            <a:r>
              <a:rPr lang="en-US" sz="2143" spc="42">
                <a:solidFill>
                  <a:srgbClr val="FFFFFF"/>
                </a:solidFill>
                <a:latin typeface="Montserrat"/>
              </a:rPr>
              <a:t>nation’s airfield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50490" y="2405222"/>
            <a:ext cx="4113110" cy="366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2594" lvl="1" indent="-221297">
              <a:lnSpc>
                <a:spcPts val="2664"/>
              </a:lnSpc>
              <a:buFont typeface="Arial"/>
              <a:buChar char="•"/>
            </a:pPr>
            <a:r>
              <a:rPr lang="en-US" sz="2049" spc="40" dirty="0">
                <a:solidFill>
                  <a:srgbClr val="FFFFFF"/>
                </a:solidFill>
                <a:latin typeface="Montserrat"/>
              </a:rPr>
              <a:t>Flight Deck Area: 4.6 acres</a:t>
            </a:r>
          </a:p>
          <a:p>
            <a:pPr marL="442594" lvl="1" indent="-221297">
              <a:lnSpc>
                <a:spcPts val="2664"/>
              </a:lnSpc>
              <a:buFont typeface="Arial"/>
              <a:buChar char="•"/>
            </a:pPr>
            <a:r>
              <a:rPr lang="en-US" sz="2049" spc="40" dirty="0">
                <a:solidFill>
                  <a:srgbClr val="FFFFFF"/>
                </a:solidFill>
                <a:latin typeface="Montserrat"/>
              </a:rPr>
              <a:t>Displacement:  100,000 tons</a:t>
            </a:r>
          </a:p>
          <a:p>
            <a:pPr marL="442594" lvl="1" indent="-221297">
              <a:lnSpc>
                <a:spcPts val="2664"/>
              </a:lnSpc>
              <a:buFont typeface="Arial"/>
              <a:buChar char="•"/>
            </a:pPr>
            <a:r>
              <a:rPr lang="en-US" sz="2049" spc="40" dirty="0">
                <a:solidFill>
                  <a:srgbClr val="FFFFFF"/>
                </a:solidFill>
                <a:latin typeface="Montserrat"/>
              </a:rPr>
              <a:t>Speed:  30+ knots</a:t>
            </a:r>
          </a:p>
          <a:p>
            <a:pPr marL="442594" lvl="1" indent="-221297">
              <a:lnSpc>
                <a:spcPts val="2664"/>
              </a:lnSpc>
              <a:buFont typeface="Arial"/>
              <a:buChar char="•"/>
            </a:pPr>
            <a:r>
              <a:rPr lang="en-US" sz="2049" spc="40" dirty="0">
                <a:solidFill>
                  <a:srgbClr val="FFFFFF"/>
                </a:solidFill>
                <a:latin typeface="Montserrat"/>
              </a:rPr>
              <a:t>Aircraft:  65+</a:t>
            </a:r>
          </a:p>
          <a:p>
            <a:pPr marL="442594" lvl="1" indent="-221297">
              <a:lnSpc>
                <a:spcPts val="2664"/>
              </a:lnSpc>
              <a:buFont typeface="Arial"/>
              <a:buChar char="•"/>
            </a:pPr>
            <a:r>
              <a:rPr lang="en-US" sz="2049" spc="40" dirty="0">
                <a:solidFill>
                  <a:srgbClr val="FFFFFF"/>
                </a:solidFill>
                <a:latin typeface="Montserrat"/>
              </a:rPr>
              <a:t>Personnel:  </a:t>
            </a:r>
          </a:p>
          <a:p>
            <a:pPr marL="885189" lvl="2" indent="-295063">
              <a:lnSpc>
                <a:spcPts val="2664"/>
              </a:lnSpc>
              <a:buFont typeface="Arial"/>
              <a:buChar char="⚬"/>
            </a:pPr>
            <a:r>
              <a:rPr lang="en-US" sz="2049" spc="40" dirty="0">
                <a:solidFill>
                  <a:srgbClr val="FFFFFF"/>
                </a:solidFill>
                <a:latin typeface="Montserrat"/>
              </a:rPr>
              <a:t>Ship- 2,440</a:t>
            </a:r>
          </a:p>
          <a:p>
            <a:pPr marL="885189" lvl="2" indent="-295063">
              <a:lnSpc>
                <a:spcPts val="2664"/>
              </a:lnSpc>
              <a:buFont typeface="Arial"/>
              <a:buChar char="⚬"/>
            </a:pPr>
            <a:r>
              <a:rPr lang="en-US" sz="2049" spc="40" dirty="0">
                <a:solidFill>
                  <a:srgbClr val="FFFFFF"/>
                </a:solidFill>
                <a:latin typeface="Montserrat"/>
              </a:rPr>
              <a:t>Air Wing- 2,000</a:t>
            </a:r>
          </a:p>
          <a:p>
            <a:pPr marL="885189" lvl="2" indent="-295063">
              <a:lnSpc>
                <a:spcPts val="2664"/>
              </a:lnSpc>
              <a:buFont typeface="Arial"/>
              <a:buChar char="⚬"/>
            </a:pPr>
            <a:r>
              <a:rPr lang="en-US" sz="2049" spc="40" dirty="0">
                <a:solidFill>
                  <a:srgbClr val="FFFFFF"/>
                </a:solidFill>
                <a:latin typeface="Montserrat"/>
              </a:rPr>
              <a:t>Staff- 200</a:t>
            </a:r>
          </a:p>
          <a:p>
            <a:pPr marL="442594" lvl="1" indent="-221297" algn="l">
              <a:lnSpc>
                <a:spcPts val="2664"/>
              </a:lnSpc>
              <a:buFont typeface="Arial"/>
              <a:buChar char="•"/>
            </a:pPr>
            <a:r>
              <a:rPr lang="en-US" sz="2049" spc="40" dirty="0">
                <a:solidFill>
                  <a:srgbClr val="FFFFFF"/>
                </a:solidFill>
                <a:latin typeface="Montserrat"/>
              </a:rPr>
              <a:t>Catapults: 4, Electromagnetic)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89077" y="1743797"/>
            <a:ext cx="324112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263F6B"/>
                </a:solidFill>
                <a:latin typeface="Montserrat Ultra-Bold"/>
              </a:rPr>
              <a:t>Ford Class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86279" y="7551558"/>
            <a:ext cx="3516974" cy="1042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2137" spc="42">
                <a:solidFill>
                  <a:srgbClr val="FFFFFF"/>
                </a:solidFill>
                <a:latin typeface="Montserrat"/>
              </a:rPr>
              <a:t>On-call global air power can project power ~1,000 miles ashore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62471" y="7201345"/>
            <a:ext cx="3516974" cy="1742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2137" spc="42">
                <a:solidFill>
                  <a:srgbClr val="FFFFFF"/>
                </a:solidFill>
                <a:latin typeface="Montserrat"/>
              </a:rPr>
              <a:t>Sustained high speed enables global transit, sustains maritime superiority, and brings unmatched lethality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35872" y="7551558"/>
            <a:ext cx="3516974" cy="1042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2137" spc="42">
                <a:solidFill>
                  <a:srgbClr val="FFFFFF"/>
                </a:solidFill>
                <a:latin typeface="Montserrat"/>
              </a:rPr>
              <a:t>No other nation can match U.S. carrier capability</a:t>
            </a:r>
          </a:p>
        </p:txBody>
      </p:sp>
      <p:sp>
        <p:nvSpPr>
          <p:cNvPr id="29" name="AutoShape 3"/>
          <p:cNvSpPr/>
          <p:nvPr/>
        </p:nvSpPr>
        <p:spPr>
          <a:xfrm>
            <a:off x="9220200" y="2140672"/>
            <a:ext cx="0" cy="4326802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8305800" y="-1825476"/>
            <a:ext cx="16230600" cy="162306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780610" y="1028700"/>
            <a:ext cx="12008422" cy="1200837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0125" r="-648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37171" y="679539"/>
            <a:ext cx="9006829" cy="82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8"/>
              </a:lnSpc>
            </a:pPr>
            <a:r>
              <a:rPr lang="en-US" sz="6243" spc="-368">
                <a:solidFill>
                  <a:srgbClr val="263F6B"/>
                </a:solidFill>
                <a:latin typeface="Montserrat Ultra-Bold Italics"/>
              </a:rPr>
              <a:t>OUR NAVY’S AIRCRAFT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171" y="1958149"/>
            <a:ext cx="6123635" cy="2916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 dirty="0">
                <a:solidFill>
                  <a:srgbClr val="000000"/>
                </a:solidFill>
                <a:latin typeface="Montserrat"/>
              </a:rPr>
              <a:t>F/A-18 E-F ‘Super Hornet’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 dirty="0">
                <a:solidFill>
                  <a:srgbClr val="000000"/>
                </a:solidFill>
                <a:latin typeface="Montserrat"/>
              </a:rPr>
              <a:t>EA-18G ‘Growler’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 dirty="0">
                <a:solidFill>
                  <a:srgbClr val="000000"/>
                </a:solidFill>
                <a:latin typeface="Montserrat"/>
              </a:rPr>
              <a:t>F-35C ‘Lightning II’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 dirty="0">
                <a:solidFill>
                  <a:srgbClr val="000000"/>
                </a:solidFill>
                <a:latin typeface="Montserrat"/>
              </a:rPr>
              <a:t>E-2D ‘Hawkeye’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 dirty="0">
                <a:solidFill>
                  <a:srgbClr val="000000"/>
                </a:solidFill>
                <a:latin typeface="Montserrat"/>
              </a:rPr>
              <a:t>C-2A ‘Greyhound’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 dirty="0">
                <a:solidFill>
                  <a:srgbClr val="000000"/>
                </a:solidFill>
                <a:latin typeface="Montserrat"/>
              </a:rPr>
              <a:t>MH-60R ‘Seahawk’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 dirty="0">
                <a:solidFill>
                  <a:srgbClr val="000000"/>
                </a:solidFill>
                <a:latin typeface="Montserrat"/>
              </a:rPr>
              <a:t>MH-60S ‘</a:t>
            </a:r>
            <a:r>
              <a:rPr lang="en-US" sz="2200" spc="44" dirty="0" err="1">
                <a:solidFill>
                  <a:srgbClr val="000000"/>
                </a:solidFill>
                <a:latin typeface="Montserrat"/>
              </a:rPr>
              <a:t>Knighthawk</a:t>
            </a:r>
            <a:r>
              <a:rPr lang="en-US" sz="2200" spc="44" dirty="0">
                <a:solidFill>
                  <a:srgbClr val="000000"/>
                </a:solidFill>
                <a:latin typeface="Montserrat"/>
              </a:rPr>
              <a:t>’</a:t>
            </a:r>
          </a:p>
        </p:txBody>
      </p:sp>
      <p:sp>
        <p:nvSpPr>
          <p:cNvPr id="9" name="Freeform 9"/>
          <p:cNvSpPr/>
          <p:nvPr/>
        </p:nvSpPr>
        <p:spPr>
          <a:xfrm>
            <a:off x="16367771" y="9551364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171" y="207003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3152" y="1615986"/>
            <a:ext cx="3255386" cy="351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6"/>
              </a:lnSpc>
            </a:pPr>
            <a:r>
              <a:rPr lang="en-US" sz="2700" u="sng" spc="-159">
                <a:solidFill>
                  <a:srgbClr val="263F6B"/>
                </a:solidFill>
                <a:latin typeface="Montserrat Ultra-Bold"/>
              </a:rPr>
              <a:t>CARRIER BASED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3152" y="5048250"/>
            <a:ext cx="3423079" cy="351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6"/>
              </a:lnSpc>
            </a:pPr>
            <a:r>
              <a:rPr lang="en-US" sz="2700" u="sng" spc="-159">
                <a:solidFill>
                  <a:srgbClr val="263F6B"/>
                </a:solidFill>
                <a:latin typeface="Montserrat Ultra-Bold"/>
              </a:rPr>
              <a:t>SHIP/SHORE BASED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171" y="5390413"/>
            <a:ext cx="6123635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CMV-22 ‘Osprey’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MH-53 ‘Sea Dragon’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3152" y="6382918"/>
            <a:ext cx="3423079" cy="351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6"/>
              </a:lnSpc>
            </a:pPr>
            <a:r>
              <a:rPr lang="en-US" sz="2700" u="sng" spc="-159">
                <a:solidFill>
                  <a:srgbClr val="263F6B"/>
                </a:solidFill>
                <a:latin typeface="Montserrat Ultra-Bold"/>
              </a:rPr>
              <a:t>SHORE BASED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171" y="6725081"/>
            <a:ext cx="6123635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EP-SE ‘Aries II’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P-8 ‘Poseidon’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E-6A/B ‘Mercury’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C-40 ‘Clipper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3152" y="8555786"/>
            <a:ext cx="4784052" cy="351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6"/>
              </a:lnSpc>
            </a:pPr>
            <a:r>
              <a:rPr lang="en-US" sz="2700" u="sng" spc="-159">
                <a:solidFill>
                  <a:srgbClr val="263F6B"/>
                </a:solidFill>
                <a:latin typeface="Montserrat Ultra-Bold"/>
              </a:rPr>
              <a:t>OPERATIONAL UNMANNED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71" y="8897949"/>
            <a:ext cx="6123635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MQ-8C ‘Fire Scout’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MQ-4C ‘Triton’</a:t>
            </a: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>
                <a:solidFill>
                  <a:srgbClr val="000000"/>
                </a:solidFill>
                <a:latin typeface="Montserrat"/>
              </a:rPr>
              <a:t>MQ-25 ‘Stingray’</a:t>
            </a:r>
          </a:p>
        </p:txBody>
      </p:sp>
      <p:sp>
        <p:nvSpPr>
          <p:cNvPr id="18" name="TextBox 11"/>
          <p:cNvSpPr txBox="1"/>
          <p:nvPr/>
        </p:nvSpPr>
        <p:spPr>
          <a:xfrm>
            <a:off x="5050414" y="1611224"/>
            <a:ext cx="3255386" cy="33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6"/>
              </a:lnSpc>
            </a:pPr>
            <a:r>
              <a:rPr lang="en-US" sz="2700" u="sng" spc="-159" dirty="0" smtClean="0">
                <a:solidFill>
                  <a:srgbClr val="263F6B"/>
                </a:solidFill>
                <a:latin typeface="Montserrat Ultra-Bold"/>
              </a:rPr>
              <a:t>TRAINING</a:t>
            </a:r>
            <a:endParaRPr lang="en-US" sz="2700" u="sng" spc="-159" dirty="0">
              <a:solidFill>
                <a:srgbClr val="263F6B"/>
              </a:solidFill>
              <a:latin typeface="Montserrat Ultra-Bold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4800600" y="1958149"/>
            <a:ext cx="612363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 dirty="0" smtClean="0">
                <a:solidFill>
                  <a:srgbClr val="000000"/>
                </a:solidFill>
                <a:latin typeface="Montserrat"/>
              </a:rPr>
              <a:t>T-6B II ‘Texan’</a:t>
            </a:r>
            <a:endParaRPr lang="en-US" sz="2200" spc="44" dirty="0">
              <a:solidFill>
                <a:srgbClr val="000000"/>
              </a:solidFill>
              <a:latin typeface="Montserrat"/>
            </a:endParaRP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 dirty="0" smtClean="0">
                <a:solidFill>
                  <a:srgbClr val="000000"/>
                </a:solidFill>
                <a:latin typeface="Montserrat"/>
              </a:rPr>
              <a:t>T-44 ‘Pegasus’</a:t>
            </a:r>
            <a:endParaRPr lang="en-US" sz="2200" spc="44" dirty="0">
              <a:solidFill>
                <a:srgbClr val="000000"/>
              </a:solidFill>
              <a:latin typeface="Montserrat"/>
            </a:endParaRP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 dirty="0" smtClean="0">
                <a:solidFill>
                  <a:srgbClr val="000000"/>
                </a:solidFill>
                <a:latin typeface="Montserrat"/>
              </a:rPr>
              <a:t>T-45 ‘Goshawk’</a:t>
            </a:r>
            <a:endParaRPr lang="en-US" sz="2200" spc="44" dirty="0">
              <a:solidFill>
                <a:srgbClr val="000000"/>
              </a:solidFill>
              <a:latin typeface="Montserrat"/>
            </a:endParaRPr>
          </a:p>
          <a:p>
            <a:pPr marL="474981" lvl="1" indent="-237491">
              <a:lnSpc>
                <a:spcPts val="3300"/>
              </a:lnSpc>
              <a:buFont typeface="Arial"/>
              <a:buChar char="•"/>
            </a:pPr>
            <a:r>
              <a:rPr lang="en-US" sz="2200" spc="44" dirty="0" smtClean="0">
                <a:solidFill>
                  <a:srgbClr val="000000"/>
                </a:solidFill>
                <a:latin typeface="Montserrat"/>
              </a:rPr>
              <a:t>TH-73A ‘Thrasher”</a:t>
            </a:r>
            <a:endParaRPr lang="en-US" sz="2200" spc="44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83237" y="4465219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0550121" y="2193679"/>
            <a:ext cx="6709179" cy="6570572"/>
            <a:chOff x="0" y="0"/>
            <a:chExt cx="8945573" cy="876076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5953" r="15953"/>
            <a:stretch>
              <a:fillRect/>
            </a:stretch>
          </p:blipFill>
          <p:spPr>
            <a:xfrm>
              <a:off x="0" y="0"/>
              <a:ext cx="4409286" cy="431688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094" r="9088"/>
            <a:stretch>
              <a:fillRect/>
            </a:stretch>
          </p:blipFill>
          <p:spPr>
            <a:xfrm>
              <a:off x="4536286" y="0"/>
              <a:ext cx="4409286" cy="431688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354" b="26260"/>
            <a:stretch>
              <a:fillRect/>
            </a:stretch>
          </p:blipFill>
          <p:spPr>
            <a:xfrm>
              <a:off x="0" y="4443881"/>
              <a:ext cx="8945573" cy="4316881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5476242" y="9110792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6"/>
                </a:lnTo>
                <a:lnTo>
                  <a:pt x="0" y="295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94137" y="698454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5" y="0"/>
                </a:lnTo>
                <a:lnTo>
                  <a:pt x="2556815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9258300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028700" y="8849976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AutoShape 11"/>
          <p:cNvSpPr/>
          <p:nvPr/>
        </p:nvSpPr>
        <p:spPr>
          <a:xfrm>
            <a:off x="1028700" y="1833660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1028700" y="367050"/>
            <a:ext cx="16230600" cy="1741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83"/>
              </a:lnSpc>
            </a:pPr>
            <a:r>
              <a:rPr lang="en-US" sz="13894" spc="-819">
                <a:solidFill>
                  <a:srgbClr val="FFFFFF"/>
                </a:solidFill>
                <a:latin typeface="Montserrat Ultra-Bold"/>
              </a:rPr>
              <a:t>WHY WE DEPLOY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346213"/>
            <a:ext cx="8801959" cy="508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9645" lvl="1" indent="-449822">
              <a:lnSpc>
                <a:spcPts val="5833"/>
              </a:lnSpc>
              <a:buFont typeface="Arial"/>
              <a:buChar char="•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Project power of combat ready Naval forces</a:t>
            </a:r>
          </a:p>
          <a:p>
            <a:pPr marL="1799289" lvl="2" indent="-599763">
              <a:lnSpc>
                <a:spcPts val="5833"/>
              </a:lnSpc>
              <a:buFont typeface="Arial"/>
              <a:buChar char="⚬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Diplomacy in action</a:t>
            </a:r>
          </a:p>
          <a:p>
            <a:pPr marL="1799289" lvl="2" indent="-599763">
              <a:lnSpc>
                <a:spcPts val="5833"/>
              </a:lnSpc>
              <a:buFont typeface="Arial"/>
              <a:buChar char="⚬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Visible presence for allies</a:t>
            </a:r>
          </a:p>
          <a:p>
            <a:pPr marL="1799289" lvl="2" indent="-599763">
              <a:lnSpc>
                <a:spcPts val="5833"/>
              </a:lnSpc>
              <a:buFont typeface="Arial"/>
              <a:buChar char="⚬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Crisis response</a:t>
            </a:r>
          </a:p>
          <a:p>
            <a:pPr marL="2698934" lvl="3" indent="-674733">
              <a:lnSpc>
                <a:spcPts val="5833"/>
              </a:lnSpc>
              <a:buFont typeface="Arial"/>
              <a:buChar char="￭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Armed response</a:t>
            </a:r>
          </a:p>
          <a:p>
            <a:pPr marL="2698934" lvl="3" indent="-674733">
              <a:lnSpc>
                <a:spcPts val="5833"/>
              </a:lnSpc>
              <a:buFont typeface="Arial"/>
              <a:buChar char="￭"/>
            </a:pPr>
            <a:r>
              <a:rPr lang="en-US" sz="4166" spc="83">
                <a:solidFill>
                  <a:srgbClr val="FFFFFF"/>
                </a:solidFill>
                <a:latin typeface="Montserrat"/>
              </a:rPr>
              <a:t>Humanitarian aide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t="8519" b="19929"/>
          <a:stretch/>
        </p:blipFill>
        <p:spPr>
          <a:xfrm>
            <a:off x="10550121" y="5524501"/>
            <a:ext cx="6709178" cy="32341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Freeform 3"/>
          <p:cNvSpPr/>
          <p:nvPr/>
        </p:nvSpPr>
        <p:spPr>
          <a:xfrm>
            <a:off x="1028700" y="1835789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9147437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00" y="9591065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6" name="AutoShape 6"/>
          <p:cNvSpPr/>
          <p:nvPr/>
        </p:nvSpPr>
        <p:spPr>
          <a:xfrm>
            <a:off x="1028700" y="-675827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grpSp>
        <p:nvGrpSpPr>
          <p:cNvPr id="7" name="Group 7"/>
          <p:cNvGrpSpPr/>
          <p:nvPr/>
        </p:nvGrpSpPr>
        <p:grpSpPr>
          <a:xfrm>
            <a:off x="7903528" y="1028700"/>
            <a:ext cx="4686104" cy="468610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2847436" y="4080870"/>
            <a:ext cx="4745785" cy="474578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8692342" y="1983296"/>
            <a:ext cx="3086100" cy="30861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8345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49">
                  <a:solidFill>
                    <a:srgbClr val="FFFFFF"/>
                  </a:solidFill>
                  <a:latin typeface="Montserrat"/>
                </a:rPr>
                <a:t>Your Photo Here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487677"/>
            <a:ext cx="7713061" cy="1765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1"/>
              </a:lnSpc>
            </a:pPr>
            <a:r>
              <a:rPr lang="en-US" sz="6940" spc="-409">
                <a:solidFill>
                  <a:srgbClr val="263F6B"/>
                </a:solidFill>
                <a:latin typeface="Montserrat Ultra-Bold Italics"/>
              </a:rPr>
              <a:t>MY EMBARK EXPERIENCE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545428"/>
            <a:ext cx="7556522" cy="436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174" lvl="1" indent="-285587">
              <a:lnSpc>
                <a:spcPts val="3439"/>
              </a:lnSpc>
              <a:buFont typeface="Arial"/>
              <a:buChar char="•"/>
            </a:pPr>
            <a:r>
              <a:rPr lang="en-US" sz="2645" spc="52" dirty="0">
                <a:solidFill>
                  <a:srgbClr val="000000"/>
                </a:solidFill>
                <a:latin typeface="Montserrat"/>
              </a:rPr>
              <a:t>Landing on Aircraft Carrier</a:t>
            </a:r>
          </a:p>
          <a:p>
            <a:pPr marL="571174" lvl="1" indent="-285587">
              <a:lnSpc>
                <a:spcPts val="3439"/>
              </a:lnSpc>
              <a:buFont typeface="Arial"/>
              <a:buChar char="•"/>
            </a:pPr>
            <a:r>
              <a:rPr lang="en-US" sz="2645" spc="52" dirty="0">
                <a:solidFill>
                  <a:srgbClr val="000000"/>
                </a:solidFill>
                <a:latin typeface="Montserrat"/>
              </a:rPr>
              <a:t>Observe Flight Operations</a:t>
            </a:r>
          </a:p>
          <a:p>
            <a:pPr marL="571174" lvl="1" indent="-285587">
              <a:lnSpc>
                <a:spcPts val="3439"/>
              </a:lnSpc>
              <a:buFont typeface="Arial"/>
              <a:buChar char="•"/>
            </a:pPr>
            <a:r>
              <a:rPr lang="en-US" sz="2645" spc="52" dirty="0">
                <a:solidFill>
                  <a:srgbClr val="000000"/>
                </a:solidFill>
                <a:latin typeface="Montserrat"/>
              </a:rPr>
              <a:t>Flight Deck and Vulture’s Row</a:t>
            </a:r>
          </a:p>
          <a:p>
            <a:pPr marL="571174" lvl="1" indent="-285587">
              <a:lnSpc>
                <a:spcPts val="3439"/>
              </a:lnSpc>
              <a:buFont typeface="Arial"/>
              <a:buChar char="•"/>
            </a:pPr>
            <a:r>
              <a:rPr lang="en-US" sz="2645" spc="52" dirty="0">
                <a:solidFill>
                  <a:srgbClr val="000000"/>
                </a:solidFill>
                <a:latin typeface="Montserrat"/>
              </a:rPr>
              <a:t>Meet the Captain &amp; the Crew</a:t>
            </a:r>
          </a:p>
          <a:p>
            <a:pPr marL="571174" lvl="1" indent="-285587">
              <a:lnSpc>
                <a:spcPts val="3439"/>
              </a:lnSpc>
              <a:buFont typeface="Arial"/>
              <a:buChar char="•"/>
            </a:pPr>
            <a:r>
              <a:rPr lang="en-US" sz="2645" spc="52" dirty="0">
                <a:solidFill>
                  <a:srgbClr val="000000"/>
                </a:solidFill>
                <a:latin typeface="Montserrat"/>
              </a:rPr>
              <a:t>Engage Sailors</a:t>
            </a:r>
          </a:p>
          <a:p>
            <a:pPr marL="571174" lvl="1" indent="-285587">
              <a:lnSpc>
                <a:spcPts val="3439"/>
              </a:lnSpc>
              <a:buFont typeface="Arial"/>
              <a:buChar char="•"/>
            </a:pPr>
            <a:r>
              <a:rPr lang="en-US" sz="2645" spc="52" dirty="0">
                <a:solidFill>
                  <a:srgbClr val="000000"/>
                </a:solidFill>
                <a:latin typeface="Montserrat"/>
              </a:rPr>
              <a:t>Tour the ship</a:t>
            </a:r>
          </a:p>
          <a:p>
            <a:pPr marL="571174" lvl="1" indent="-285587">
              <a:lnSpc>
                <a:spcPts val="3439"/>
              </a:lnSpc>
              <a:buFont typeface="Arial"/>
              <a:buChar char="•"/>
            </a:pPr>
            <a:r>
              <a:rPr lang="en-US" sz="2645" spc="52" dirty="0">
                <a:solidFill>
                  <a:srgbClr val="000000"/>
                </a:solidFill>
                <a:latin typeface="Montserrat"/>
              </a:rPr>
              <a:t>Dining, Coffee &amp; Ship’s Store</a:t>
            </a:r>
          </a:p>
          <a:p>
            <a:pPr marL="571174" lvl="1" indent="-285587">
              <a:lnSpc>
                <a:spcPts val="3439"/>
              </a:lnSpc>
              <a:buFont typeface="Arial"/>
              <a:buChar char="•"/>
            </a:pPr>
            <a:r>
              <a:rPr lang="en-US" sz="2645" spc="52" dirty="0">
                <a:solidFill>
                  <a:srgbClr val="000000"/>
                </a:solidFill>
                <a:latin typeface="Montserrat"/>
              </a:rPr>
              <a:t>Wardroom, CPO &amp; Mess Decks</a:t>
            </a:r>
          </a:p>
          <a:p>
            <a:pPr marL="571174" lvl="1" indent="-285587">
              <a:lnSpc>
                <a:spcPts val="3439"/>
              </a:lnSpc>
              <a:buFont typeface="Arial"/>
              <a:buChar char="•"/>
            </a:pPr>
            <a:r>
              <a:rPr lang="en-US" sz="2645" spc="52" dirty="0">
                <a:solidFill>
                  <a:srgbClr val="000000"/>
                </a:solidFill>
                <a:latin typeface="Montserrat"/>
              </a:rPr>
              <a:t>Berth in 2-person stateroom</a:t>
            </a:r>
          </a:p>
          <a:p>
            <a:pPr marL="571174" lvl="1" indent="-285587">
              <a:lnSpc>
                <a:spcPts val="3439"/>
              </a:lnSpc>
              <a:buFont typeface="Arial"/>
              <a:buChar char="•"/>
            </a:pPr>
            <a:r>
              <a:rPr lang="en-US" sz="2645" spc="52" dirty="0">
                <a:solidFill>
                  <a:srgbClr val="000000"/>
                </a:solidFill>
                <a:latin typeface="Montserrat"/>
              </a:rPr>
              <a:t>Aircraft </a:t>
            </a:r>
            <a:r>
              <a:rPr lang="en-US" sz="2645" spc="52" dirty="0" smtClean="0">
                <a:solidFill>
                  <a:srgbClr val="000000"/>
                </a:solidFill>
                <a:latin typeface="Montserrat"/>
              </a:rPr>
              <a:t>Departure</a:t>
            </a:r>
            <a:endParaRPr lang="en-US" sz="2645" spc="52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3677279" y="4910712"/>
            <a:ext cx="3086100" cy="30861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834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49">
                  <a:solidFill>
                    <a:srgbClr val="FFFFFF"/>
                  </a:solidFill>
                  <a:latin typeface="Montserrat"/>
                </a:rPr>
                <a:t>Your Photo Here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577</Words>
  <Application>Microsoft Office PowerPoint</Application>
  <PresentationFormat>Custom</PresentationFormat>
  <Paragraphs>139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Glacial Indifference Bold</vt:lpstr>
      <vt:lpstr>Glacial Indifference</vt:lpstr>
      <vt:lpstr>Montserrat Ultra-Bold Italics</vt:lpstr>
      <vt:lpstr>Montserrat Ultra-Bold</vt:lpstr>
      <vt:lpstr>Montserrat</vt:lpstr>
      <vt:lpstr>Montserrat Bold</vt:lpstr>
      <vt:lpstr>Montserrat Italics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Navy Embark Post brief</dc:title>
  <cp:lastModifiedBy>Montano, Aron G PO2 USN (USA)</cp:lastModifiedBy>
  <cp:revision>8</cp:revision>
  <dcterms:created xsi:type="dcterms:W3CDTF">2006-08-16T00:00:00Z</dcterms:created>
  <dcterms:modified xsi:type="dcterms:W3CDTF">2024-02-09T20:00:07Z</dcterms:modified>
  <dc:identifier>DAF5bVFckxc</dc:identifier>
</cp:coreProperties>
</file>